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6717-8BE1-4CB1-844D-EEE609FF3BFB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8C05-2EDB-4D95-9E20-765A896FA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83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6717-8BE1-4CB1-844D-EEE609FF3BFB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8C05-2EDB-4D95-9E20-765A896FA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90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6717-8BE1-4CB1-844D-EEE609FF3BFB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8C05-2EDB-4D95-9E20-765A896FA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3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6717-8BE1-4CB1-844D-EEE609FF3BFB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8C05-2EDB-4D95-9E20-765A896FA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22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6717-8BE1-4CB1-844D-EEE609FF3BFB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8C05-2EDB-4D95-9E20-765A896FA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46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6717-8BE1-4CB1-844D-EEE609FF3BFB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8C05-2EDB-4D95-9E20-765A896FA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22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6717-8BE1-4CB1-844D-EEE609FF3BFB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8C05-2EDB-4D95-9E20-765A896FA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29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6717-8BE1-4CB1-844D-EEE609FF3BFB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8C05-2EDB-4D95-9E20-765A896FA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09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6717-8BE1-4CB1-844D-EEE609FF3BFB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8C05-2EDB-4D95-9E20-765A896FA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78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6717-8BE1-4CB1-844D-EEE609FF3BFB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8C05-2EDB-4D95-9E20-765A896FA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55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6717-8BE1-4CB1-844D-EEE609FF3BFB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8C05-2EDB-4D95-9E20-765A896FA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81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D6717-8BE1-4CB1-844D-EEE609FF3BFB}" type="datetimeFigureOut">
              <a:rPr lang="en-GB" smtClean="0"/>
              <a:t>12/11/2018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C8C05-2EDB-4D95-9E20-765A896FAB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13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61" t="62112" r="29167" b="9630"/>
          <a:stretch/>
        </p:blipFill>
        <p:spPr bwMode="auto">
          <a:xfrm>
            <a:off x="3054189" y="3789040"/>
            <a:ext cx="3443226" cy="101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14" t="12318" r="29746" b="79153"/>
          <a:stretch/>
        </p:blipFill>
        <p:spPr bwMode="auto">
          <a:xfrm>
            <a:off x="2379517" y="424363"/>
            <a:ext cx="3766929" cy="530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84" t="24876" r="29167" b="49127"/>
          <a:stretch/>
        </p:blipFill>
        <p:spPr bwMode="auto">
          <a:xfrm>
            <a:off x="2529554" y="1342124"/>
            <a:ext cx="3986661" cy="1694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5" t="51008" r="29167" b="37889"/>
          <a:stretch/>
        </p:blipFill>
        <p:spPr bwMode="auto">
          <a:xfrm>
            <a:off x="827225" y="3018589"/>
            <a:ext cx="5688991" cy="691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4832907"/>
            <a:ext cx="82089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Training Grant: </a:t>
            </a:r>
            <a:r>
              <a:rPr lang="en-GB" sz="1100" dirty="0" smtClean="0"/>
              <a:t>Supervisors will receive payment for the work carried out and practices will receive a payment of £678 per month for each international GP.</a:t>
            </a:r>
          </a:p>
          <a:p>
            <a:endParaRPr lang="en-GB" sz="1100" dirty="0"/>
          </a:p>
          <a:p>
            <a:pPr marL="228600" indent="-228600">
              <a:buAutoNum type="arabicPeriod"/>
            </a:pPr>
            <a:r>
              <a:rPr lang="en-GB" sz="1100" b="1" dirty="0" smtClean="0"/>
              <a:t>Observation Stage:</a:t>
            </a:r>
            <a:r>
              <a:rPr lang="en-GB" sz="1100" dirty="0" smtClean="0"/>
              <a:t> Net pay to candidate: £3000 </a:t>
            </a:r>
            <a:r>
              <a:rPr lang="en-GB" sz="1100" dirty="0"/>
              <a:t> </a:t>
            </a:r>
            <a:r>
              <a:rPr lang="en-GB" sz="1100" dirty="0" smtClean="0"/>
              <a:t>Practice reimbursement (on-costs): £7439 (GP opt in to pension scheme)</a:t>
            </a:r>
          </a:p>
          <a:p>
            <a:r>
              <a:rPr lang="en-GB" sz="1100" dirty="0" smtClean="0"/>
              <a:t>During observation stage the candidate will be out of the practice training for two days per week with HEE and English language provider.</a:t>
            </a:r>
          </a:p>
          <a:p>
            <a:endParaRPr lang="en-GB" sz="400" dirty="0" smtClean="0"/>
          </a:p>
          <a:p>
            <a:r>
              <a:rPr lang="en-GB" sz="1100" b="1" dirty="0" smtClean="0"/>
              <a:t>2. Supervised Placement (up to six months)</a:t>
            </a:r>
            <a:r>
              <a:rPr lang="en-GB" sz="1100" dirty="0" smtClean="0"/>
              <a:t>: Net pay to candidate: £3500 Practice reimbursement (on-costs): £9200  (GP opt in to pension scheme)</a:t>
            </a:r>
          </a:p>
          <a:p>
            <a:pPr algn="ctr"/>
            <a:r>
              <a:rPr lang="en-GB" sz="1100" u="sng" dirty="0" smtClean="0"/>
              <a:t>Salaries including on-costs can be provided to the practice three months in advance for the International GP Recruitment programme.</a:t>
            </a:r>
            <a:endParaRPr lang="en-GB" sz="1100" dirty="0" smtClean="0"/>
          </a:p>
          <a:p>
            <a:endParaRPr lang="en-GB" sz="400" dirty="0" smtClean="0"/>
          </a:p>
          <a:p>
            <a:r>
              <a:rPr lang="en-GB" sz="1100" b="1" dirty="0" smtClean="0"/>
              <a:t>3. International Doctor employed for two years</a:t>
            </a:r>
            <a:r>
              <a:rPr lang="en-GB" sz="1100" dirty="0" smtClean="0"/>
              <a:t>. Once the candidate has no conditions </a:t>
            </a:r>
            <a:r>
              <a:rPr lang="en-GB" sz="1100" dirty="0"/>
              <a:t>on the P</a:t>
            </a:r>
            <a:r>
              <a:rPr lang="en-GB" sz="1100" dirty="0" smtClean="0"/>
              <a:t>erformers </a:t>
            </a:r>
            <a:r>
              <a:rPr lang="en-GB" sz="1100" dirty="0"/>
              <a:t>L</a:t>
            </a:r>
            <a:r>
              <a:rPr lang="en-GB" sz="1100" dirty="0" smtClean="0"/>
              <a:t>ist the  practice will pick up all costs. Contract for a total of three years to cover all three stages.</a:t>
            </a:r>
          </a:p>
          <a:p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660232" y="689471"/>
            <a:ext cx="2304256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Example of candidate process</a:t>
            </a: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Successfully completed MCQ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Simulated Surgery: Next exams dates in: January 2019 &amp; April 2019.</a:t>
            </a:r>
          </a:p>
          <a:p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Once Simulated Surgery is passed the candidate can apply to be on the performers list with conditions and provide support to the practice equivalent to a registrar.</a:t>
            </a:r>
          </a:p>
          <a:p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HEE colleagues have been identified to provide the candidate with support as soon as she is placed at a practice.</a:t>
            </a:r>
            <a:endParaRPr lang="en-GB" sz="11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754484" y="1196752"/>
            <a:ext cx="1905748" cy="46940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5949" y="947129"/>
            <a:ext cx="250105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</a:t>
            </a:r>
            <a:r>
              <a:rPr lang="en-GB" sz="1100" dirty="0" smtClean="0"/>
              <a:t>uccessful at interview subject to ratification by other partners within the practice. </a:t>
            </a:r>
          </a:p>
          <a:p>
            <a:endParaRPr lang="en-GB" sz="1100" b="1" dirty="0" smtClean="0"/>
          </a:p>
          <a:p>
            <a:r>
              <a:rPr lang="en-GB" sz="1100" b="1" dirty="0" smtClean="0"/>
              <a:t>Interview panel:</a:t>
            </a:r>
          </a:p>
          <a:p>
            <a:r>
              <a:rPr lang="en-GB" sz="1100" dirty="0" smtClean="0"/>
              <a:t>Clinical Lead NHS England</a:t>
            </a:r>
          </a:p>
          <a:p>
            <a:r>
              <a:rPr lang="en-GB" sz="1100" dirty="0" smtClean="0"/>
              <a:t>HEE Representative</a:t>
            </a:r>
          </a:p>
          <a:p>
            <a:r>
              <a:rPr lang="en-GB" sz="1100" dirty="0" smtClean="0"/>
              <a:t>Partner at Medical Centre</a:t>
            </a:r>
          </a:p>
          <a:p>
            <a:r>
              <a:rPr lang="en-GB" sz="1100" dirty="0" smtClean="0"/>
              <a:t>Partner at Medical Practice</a:t>
            </a:r>
          </a:p>
          <a:p>
            <a:r>
              <a:rPr lang="en-GB" sz="1100" dirty="0" smtClean="0"/>
              <a:t>IGPR Programme Lead, NHS England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6" y="11663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International GP Recruitment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48802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278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Selina Utting</dc:creator>
  <cp:lastModifiedBy>Selina Utting</cp:lastModifiedBy>
  <cp:revision>10</cp:revision>
  <cp:lastPrinted>2018-11-12T15:18:34Z</cp:lastPrinted>
  <dcterms:created xsi:type="dcterms:W3CDTF">2018-11-08T10:23:46Z</dcterms:created>
  <dcterms:modified xsi:type="dcterms:W3CDTF">2018-11-12T15:34:52Z</dcterms:modified>
</cp:coreProperties>
</file>