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3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78" y="-90"/>
      </p:cViewPr>
      <p:guideLst>
        <p:guide orient="horz" pos="2170"/>
        <p:guide pos="28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C4B5-4A3F-4BE8-85F0-08E5A4121620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C4B5-4A3F-4BE8-85F0-08E5A412162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16, 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General Practice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05" y="3228536"/>
            <a:ext cx="8774199" cy="1752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Information on the </a:t>
            </a:r>
            <a:r>
              <a:rPr lang="en-US" sz="4000" dirty="0"/>
              <a:t>C</a:t>
            </a:r>
            <a:r>
              <a:rPr lang="en-US" sz="4000" dirty="0" smtClean="0"/>
              <a:t>urrent Situation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solidFill>
                  <a:schemeClr val="tx2"/>
                </a:solidFill>
              </a:rPr>
              <a:t>With </a:t>
            </a:r>
            <a:r>
              <a:rPr lang="en-US" sz="2000" dirty="0" smtClean="0">
                <a:solidFill>
                  <a:schemeClr val="tx2"/>
                </a:solidFill>
              </a:rPr>
              <a:t>thanks </a:t>
            </a:r>
            <a:r>
              <a:rPr lang="en-US" sz="2000" dirty="0" smtClean="0">
                <a:solidFill>
                  <a:schemeClr val="tx2"/>
                </a:solidFill>
              </a:rPr>
              <a:t>to Dr M. Wong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Ivy Grove Surgery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compares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£136 is the cost of medical care for you for one year</a:t>
            </a:r>
          </a:p>
          <a:p>
            <a:endParaRPr lang="en-US" sz="1100" dirty="0" smtClean="0"/>
          </a:p>
          <a:p>
            <a:r>
              <a:rPr lang="en-US" dirty="0" smtClean="0"/>
              <a:t>£150 is the price of the cheapest 4G phone contract</a:t>
            </a:r>
          </a:p>
          <a:p>
            <a:endParaRPr lang="en-US" sz="1100" dirty="0" smtClean="0"/>
          </a:p>
          <a:p>
            <a:r>
              <a:rPr lang="en-US" dirty="0" smtClean="0"/>
              <a:t>£170 is a trip to the cinema every fortnight</a:t>
            </a:r>
          </a:p>
          <a:p>
            <a:endParaRPr lang="en-US" sz="1100" dirty="0" smtClean="0"/>
          </a:p>
          <a:p>
            <a:r>
              <a:rPr lang="en-US" dirty="0" smtClean="0"/>
              <a:t>£240 is the cost of a basic Sky TV package</a:t>
            </a:r>
          </a:p>
          <a:p>
            <a:endParaRPr lang="en-US" sz="1100" dirty="0" smtClean="0"/>
          </a:p>
          <a:p>
            <a:r>
              <a:rPr lang="en-US" dirty="0" smtClean="0"/>
              <a:t>£339 is the average cost to insure your dog</a:t>
            </a: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7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£136/year doesn’t</a:t>
            </a:r>
            <a:r>
              <a:rPr lang="fr-FR" dirty="0"/>
              <a:t> </a:t>
            </a:r>
            <a:r>
              <a:rPr lang="en-US" dirty="0" smtClean="0"/>
              <a:t>go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79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Funding only pays enough for patients to see us twice a year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BUT, on average patients now see us 6 x a year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Some patients see us 200 or more a year!</a:t>
            </a:r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450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Appointments?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1"/>
            <a:ext cx="8229600" cy="3764488"/>
          </a:xfrm>
        </p:spPr>
        <p:txBody>
          <a:bodyPr>
            <a:normAutofit/>
          </a:bodyPr>
          <a:lstStyle/>
          <a:p>
            <a:r>
              <a:rPr lang="en-US" dirty="0" smtClean="0"/>
              <a:t>Demand is not being matched by resources, funding or staffing</a:t>
            </a:r>
          </a:p>
          <a:p>
            <a:endParaRPr lang="en-US" dirty="0" smtClean="0"/>
          </a:p>
          <a:p>
            <a:r>
              <a:rPr lang="en-US" dirty="0" smtClean="0"/>
              <a:t>Appointments are being used up more quickly than we can provide them despite working flat out.</a:t>
            </a:r>
          </a:p>
          <a:p>
            <a:endParaRPr lang="en-US" dirty="0" smtClean="0"/>
          </a:p>
          <a:p>
            <a:r>
              <a:rPr lang="en-US" dirty="0" smtClean="0"/>
              <a:t>Fewer doctors are available – </a:t>
            </a:r>
            <a:r>
              <a:rPr lang="en-US" dirty="0" smtClean="0">
                <a:solidFill>
                  <a:srgbClr val="009DD9"/>
                </a:solidFill>
              </a:rPr>
              <a:t>no one wants to be a GP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33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day for a 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675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35-40 face-to-face appointments (could increase to 60+ on an on-call day)</a:t>
            </a:r>
          </a:p>
          <a:p>
            <a:r>
              <a:rPr lang="en-US" dirty="0" smtClean="0"/>
              <a:t>10 phone calls (could increase to 30-40 on-call)</a:t>
            </a:r>
          </a:p>
          <a:p>
            <a:r>
              <a:rPr lang="en-US" dirty="0" smtClean="0"/>
              <a:t>50 clinic </a:t>
            </a:r>
            <a:r>
              <a:rPr lang="en-US" dirty="0"/>
              <a:t>l</a:t>
            </a:r>
            <a:r>
              <a:rPr lang="en-US" dirty="0" smtClean="0"/>
              <a:t>etters to read, highlight and action</a:t>
            </a:r>
          </a:p>
          <a:p>
            <a:r>
              <a:rPr lang="en-US" dirty="0" smtClean="0"/>
              <a:t>60 lab results too action</a:t>
            </a:r>
          </a:p>
          <a:p>
            <a:r>
              <a:rPr lang="en-US" dirty="0" smtClean="0"/>
              <a:t>25 electronic tasks (medication reviews, complete forms, sick notes)</a:t>
            </a:r>
          </a:p>
          <a:p>
            <a:r>
              <a:rPr lang="en-US" dirty="0" smtClean="0"/>
              <a:t>1-2 admin forms to complete (e.g. travel cancellation, insurance)</a:t>
            </a:r>
          </a:p>
          <a:p>
            <a:r>
              <a:rPr lang="en-US" dirty="0" smtClean="0"/>
              <a:t>1-2 home visits to make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A simple mistake with any one of these could have drastic consequences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06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500 fewer GPs in 2015 </a:t>
            </a:r>
          </a:p>
          <a:p>
            <a:endParaRPr lang="en-US" sz="1100" dirty="0" smtClean="0"/>
          </a:p>
          <a:p>
            <a:r>
              <a:rPr lang="en-US" dirty="0" smtClean="0"/>
              <a:t>200 practices in the UK closed in 2015</a:t>
            </a:r>
          </a:p>
          <a:p>
            <a:endParaRPr lang="en-US" sz="1100" dirty="0" smtClean="0"/>
          </a:p>
          <a:p>
            <a:r>
              <a:rPr lang="en-US" dirty="0" smtClean="0"/>
              <a:t>Another 900 practices are at risk of closure </a:t>
            </a:r>
          </a:p>
          <a:p>
            <a:endParaRPr lang="en-US" sz="1100" dirty="0" smtClean="0"/>
          </a:p>
          <a:p>
            <a:r>
              <a:rPr lang="en-US" dirty="0" smtClean="0"/>
              <a:t>54% of GPs aged &gt;50 are likely to quit within 5 years</a:t>
            </a:r>
          </a:p>
          <a:p>
            <a:endParaRPr lang="en-US" sz="1100" dirty="0" smtClean="0"/>
          </a:p>
          <a:p>
            <a:r>
              <a:rPr lang="en-US" dirty="0" smtClean="0"/>
              <a:t>28% of GPs considering cutting down from full-time </a:t>
            </a: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07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11828"/>
          </a:xfrm>
        </p:spPr>
        <p:txBody>
          <a:bodyPr>
            <a:normAutofit/>
          </a:bodyPr>
          <a:lstStyle/>
          <a:p>
            <a:r>
              <a:rPr lang="en-US" dirty="0" smtClean="0"/>
              <a:t>More GP surgeries will go bust</a:t>
            </a:r>
          </a:p>
          <a:p>
            <a:endParaRPr lang="en-US" sz="1100" dirty="0" smtClean="0"/>
          </a:p>
          <a:p>
            <a:r>
              <a:rPr lang="en-US" dirty="0" smtClean="0"/>
              <a:t>Loss of the family GP</a:t>
            </a:r>
          </a:p>
          <a:p>
            <a:endParaRPr lang="en-US" sz="1100" dirty="0" smtClean="0"/>
          </a:p>
          <a:p>
            <a:r>
              <a:rPr lang="en-US" dirty="0" smtClean="0"/>
              <a:t>Larger faceless surgeries following protocols to save money</a:t>
            </a:r>
          </a:p>
          <a:p>
            <a:endParaRPr lang="en-US" sz="1100" dirty="0" smtClean="0"/>
          </a:p>
          <a:p>
            <a:r>
              <a:rPr lang="en-US" dirty="0" smtClean="0"/>
              <a:t>Private companies will step in looking to make £££££</a:t>
            </a:r>
          </a:p>
          <a:p>
            <a:endParaRPr lang="en-US" sz="1100" dirty="0" smtClean="0"/>
          </a:p>
          <a:p>
            <a:r>
              <a:rPr lang="en-US" b="1" dirty="0" smtClean="0"/>
              <a:t>Patients without doctors</a:t>
            </a:r>
          </a:p>
          <a:p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27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doing our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1"/>
            <a:ext cx="8229600" cy="40530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know you are struggling to get in to see us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are not being difficult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are working as best we can to provide a quality service in a broken system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9DD9"/>
                </a:solidFill>
              </a:rPr>
              <a:t>GP surgeries all round the country face the same struggles</a:t>
            </a:r>
            <a:endParaRPr lang="en-US" dirty="0">
              <a:solidFill>
                <a:srgbClr val="009DD9"/>
              </a:solidFill>
            </a:endParaRPr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44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self-care where appropriate</a:t>
            </a:r>
          </a:p>
          <a:p>
            <a:endParaRPr lang="en-US" sz="1100" dirty="0" smtClean="0"/>
          </a:p>
          <a:p>
            <a:r>
              <a:rPr lang="en-US" dirty="0" smtClean="0"/>
              <a:t>Check NHS choices website</a:t>
            </a:r>
          </a:p>
          <a:p>
            <a:endParaRPr lang="en-US" sz="1100" dirty="0" smtClean="0"/>
          </a:p>
          <a:p>
            <a:r>
              <a:rPr lang="en-US" dirty="0" smtClean="0"/>
              <a:t>Only book with us if you actually need to</a:t>
            </a:r>
          </a:p>
          <a:p>
            <a:endParaRPr lang="en-US" sz="1100" dirty="0" smtClean="0"/>
          </a:p>
          <a:p>
            <a:r>
              <a:rPr lang="en-US" dirty="0" smtClean="0"/>
              <a:t>Speak to our Patient Participation Group</a:t>
            </a:r>
          </a:p>
          <a:p>
            <a:endParaRPr lang="en-US" sz="1100" dirty="0" smtClean="0"/>
          </a:p>
          <a:p>
            <a:r>
              <a:rPr lang="en-US" dirty="0" smtClean="0"/>
              <a:t>Write to your MP and get some answers to your concerns</a:t>
            </a: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7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be honest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953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here is a problem with General Practice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cannot hide if any longer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And No, its not just this practice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w</a:t>
            </a:r>
            <a:r>
              <a:rPr lang="en-US" dirty="0" smtClean="0"/>
              <a:t>hole system is broken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NHS is only being held together through the dedication of this workers</a:t>
            </a: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0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there a crisis?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Workload Reasons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Social Reasons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Political Reasons</a:t>
            </a: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 million more consultations in the last 5 years</a:t>
            </a:r>
          </a:p>
          <a:p>
            <a:pPr lvl="2"/>
            <a:r>
              <a:rPr lang="en-US" dirty="0" smtClean="0"/>
              <a:t>GPs see &gt;1 million patients every day</a:t>
            </a:r>
          </a:p>
          <a:p>
            <a:pPr lvl="2"/>
            <a:r>
              <a:rPr lang="en-US" dirty="0" smtClean="0"/>
              <a:t>Largest increase in </a:t>
            </a:r>
            <a:r>
              <a:rPr lang="en-US" dirty="0"/>
              <a:t>v</a:t>
            </a:r>
            <a:r>
              <a:rPr lang="en-US" dirty="0" smtClean="0"/>
              <a:t>olume of care of any part of the NHS</a:t>
            </a:r>
          </a:p>
          <a:p>
            <a:pPr lvl="2"/>
            <a:endParaRPr lang="en-US" sz="1100" dirty="0" smtClean="0"/>
          </a:p>
          <a:p>
            <a:r>
              <a:rPr lang="en-US" dirty="0" smtClean="0"/>
              <a:t>But not matched with an increase in staffing or resources</a:t>
            </a:r>
          </a:p>
          <a:p>
            <a:endParaRPr lang="en-US" sz="1100" dirty="0" smtClean="0"/>
          </a:p>
          <a:p>
            <a:r>
              <a:rPr lang="en-US" dirty="0" smtClean="0"/>
              <a:t>The proportion of doctors who are GPs has actually fallen</a:t>
            </a: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2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1"/>
            <a:ext cx="8229600" cy="3937652"/>
          </a:xfrm>
        </p:spPr>
        <p:txBody>
          <a:bodyPr>
            <a:normAutofit/>
          </a:bodyPr>
          <a:lstStyle/>
          <a:p>
            <a:r>
              <a:rPr lang="en-US" dirty="0" smtClean="0"/>
              <a:t>People have less tolerance for things going wrong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People often don</a:t>
            </a:r>
            <a:r>
              <a:rPr lang="uk-UA" dirty="0" smtClean="0"/>
              <a:t>’</a:t>
            </a:r>
            <a:r>
              <a:rPr lang="en-US" dirty="0" smtClean="0"/>
              <a:t>t try self-care and allow natural recovery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People want to access healthcare immediately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Loss of large, supportive, family groups</a:t>
            </a:r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1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Reasons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1"/>
            <a:ext cx="8229600" cy="40386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Politicians make promises for votes, but these aren't matched by additional resources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Constant reorganisation of the NHS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GPs taken away from patient contact to constantly </a:t>
            </a:r>
            <a:r>
              <a:rPr lang="en-US" dirty="0" err="1" smtClean="0"/>
              <a:t>reorganise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Poor working environment affects recruitment and retention. </a:t>
            </a:r>
          </a:p>
          <a:p>
            <a:pPr marL="228600" lvl="1" indent="0">
              <a:buNone/>
            </a:pP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96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b="1" i="1" dirty="0" smtClean="0"/>
              <a:t>I</a:t>
            </a:r>
            <a:r>
              <a:rPr lang="en-US" dirty="0" smtClean="0"/>
              <a:t> cant get in to see </a:t>
            </a:r>
            <a:r>
              <a:rPr lang="en-US" b="1" i="1" dirty="0" smtClean="0"/>
              <a:t>my</a:t>
            </a:r>
            <a:r>
              <a:rPr lang="en-US" dirty="0" smtClean="0"/>
              <a:t> 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“Why is it so difficult to get an appointment ? I’m going to complain”</a:t>
            </a:r>
          </a:p>
          <a:p>
            <a:endParaRPr lang="en-US" dirty="0">
              <a:solidFill>
                <a:srgbClr val="663366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We know it is difficult, but if you want to know the reasons why things are difficult we need to tell you more about how General Practice works. . . </a:t>
            </a: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6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General Practice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520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practice gets a </a:t>
            </a:r>
            <a:r>
              <a:rPr lang="en-US" i="1" dirty="0" smtClean="0"/>
              <a:t>set amount </a:t>
            </a:r>
            <a:r>
              <a:rPr lang="en-US" dirty="0" smtClean="0"/>
              <a:t>of money to provide care for </a:t>
            </a:r>
            <a:r>
              <a:rPr lang="en-US" i="1" dirty="0" smtClean="0"/>
              <a:t>one patient for one whole year 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From this amount we pay all heating, lighting, staff wages and equipment costs and everything to do with patient care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Any money left over is shared between the Partners who own the surgery.</a:t>
            </a: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31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Practices receive </a:t>
            </a:r>
            <a:r>
              <a:rPr lang="en-US" dirty="0"/>
              <a:t>a</a:t>
            </a:r>
            <a:r>
              <a:rPr lang="en-US" dirty="0" smtClean="0"/>
              <a:t>n average:</a:t>
            </a:r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r>
              <a:rPr lang="en-US" sz="3200" b="1" dirty="0" smtClean="0"/>
              <a:t>£136 per patient per year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For this, patients can see us as many times as they need, including telephone calls and home visits.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For this we don</a:t>
            </a:r>
            <a:r>
              <a:rPr lang="fr-FR" dirty="0" smtClean="0"/>
              <a:t>’</a:t>
            </a:r>
            <a:r>
              <a:rPr lang="en-US" dirty="0" smtClean="0"/>
              <a:t>t just aim to provide low-rate service, we aim to provide high quality, safe clinical care.</a:t>
            </a:r>
            <a:endParaRPr lang="en-US" dirty="0"/>
          </a:p>
        </p:txBody>
      </p:sp>
      <p:pic>
        <p:nvPicPr>
          <p:cNvPr id="5" name="Picture 4" descr="Cocon phone deep pink 2 cop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52" y="5599378"/>
            <a:ext cx="2028459" cy="9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33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MC 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LMC template.thmx</Template>
  <TotalTime>259</TotalTime>
  <Words>765</Words>
  <Application>Microsoft Office PowerPoint</Application>
  <PresentationFormat>On-screen Show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LMC template</vt:lpstr>
      <vt:lpstr>General Practice</vt:lpstr>
      <vt:lpstr>Lets be honest here</vt:lpstr>
      <vt:lpstr>Why is there a crisis?</vt:lpstr>
      <vt:lpstr>Workload Reasons</vt:lpstr>
      <vt:lpstr>Social Reasons</vt:lpstr>
      <vt:lpstr>Political Reasons </vt:lpstr>
      <vt:lpstr>But I cant get in to see my GP</vt:lpstr>
      <vt:lpstr>How General Practice works</vt:lpstr>
      <vt:lpstr>How much?</vt:lpstr>
      <vt:lpstr>How this compares</vt:lpstr>
      <vt:lpstr>£136/year doesn’t go far</vt:lpstr>
      <vt:lpstr>Why no Appointments?</vt:lpstr>
      <vt:lpstr>Typical day for a GP</vt:lpstr>
      <vt:lpstr>The Reality </vt:lpstr>
      <vt:lpstr>What’s the future</vt:lpstr>
      <vt:lpstr>We are doing our best</vt:lpstr>
      <vt:lpstr>What you can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Practice</dc:title>
  <dc:creator>Edward Bayley</dc:creator>
  <cp:lastModifiedBy>Soultana Lisa - Derbyshire LMC</cp:lastModifiedBy>
  <cp:revision>26</cp:revision>
  <dcterms:created xsi:type="dcterms:W3CDTF">2016-06-13T12:26:43Z</dcterms:created>
  <dcterms:modified xsi:type="dcterms:W3CDTF">2016-11-16T08:50:16Z</dcterms:modified>
</cp:coreProperties>
</file>