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79" r:id="rId3"/>
    <p:sldId id="283" r:id="rId4"/>
    <p:sldId id="257" r:id="rId5"/>
    <p:sldId id="258"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78" y="84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E70A8F00-3E85-44FB-BE9F-93AF82053248}" type="datetimeFigureOut">
              <a:rPr lang="en-GB" smtClean="0"/>
              <a:t>25/03/2020</a:t>
            </a:fld>
            <a:endParaRPr lang="en-GB"/>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GB"/>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extLst>
      <p:ext uri="{BB962C8B-B14F-4D97-AF65-F5344CB8AC3E}">
        <p14:creationId xmlns:p14="http://schemas.microsoft.com/office/powerpoint/2010/main" val="16951486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a:t>Click to edit Master title style</a:t>
            </a:r>
            <a:endParaRPr/>
          </a:p>
        </p:txBody>
      </p:sp>
      <p:sp>
        <p:nvSpPr>
          <p:cNvPr id="5" name="Date Placeholder 4"/>
          <p:cNvSpPr>
            <a:spLocks noGrp="1"/>
          </p:cNvSpPr>
          <p:nvPr>
            <p:ph type="dt" sz="half" idx="10"/>
          </p:nvPr>
        </p:nvSpPr>
        <p:spPr/>
        <p:txBody>
          <a:bodyPr/>
          <a:lstStyle/>
          <a:p>
            <a:fld id="{E70A8F00-3E85-44FB-BE9F-93AF82053248}" type="datetimeFigureOut">
              <a:rPr lang="en-GB" smtClean="0"/>
              <a:t>25/03/2020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6DDD111-30EE-4FCE-A745-F093645D16CC}" type="slidenum">
              <a:rPr lang="en-GB" smtClean="0"/>
              <a:t>‹#›</a:t>
            </a:fld>
            <a:endParaRPr lang="en-GB"/>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Tree>
    <p:extLst>
      <p:ext uri="{BB962C8B-B14F-4D97-AF65-F5344CB8AC3E}">
        <p14:creationId xmlns:p14="http://schemas.microsoft.com/office/powerpoint/2010/main" val="381104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E70A8F00-3E85-44FB-BE9F-93AF82053248}" type="datetimeFigureOut">
              <a:rPr lang="en-GB" smtClean="0"/>
              <a:t>25/03/2020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6DDD111-30EE-4FCE-A745-F093645D16CC}" type="slidenum">
              <a:rPr lang="en-GB" smtClean="0"/>
              <a:t>‹#›</a:t>
            </a:fld>
            <a:endParaRPr lang="en-GB"/>
          </a:p>
        </p:txBody>
      </p:sp>
    </p:spTree>
    <p:extLst>
      <p:ext uri="{BB962C8B-B14F-4D97-AF65-F5344CB8AC3E}">
        <p14:creationId xmlns:p14="http://schemas.microsoft.com/office/powerpoint/2010/main" val="33646753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E70A8F00-3E85-44FB-BE9F-93AF82053248}" type="datetimeFigureOut">
              <a:rPr lang="en-GB" smtClean="0"/>
              <a:t>25/03/2020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6DDD111-30EE-4FCE-A745-F093645D16CC}" type="slidenum">
              <a:rPr lang="en-GB" smtClean="0"/>
              <a:t>‹#›</a:t>
            </a:fld>
            <a:endParaRPr lang="en-GB"/>
          </a:p>
        </p:txBody>
      </p:sp>
    </p:spTree>
    <p:extLst>
      <p:ext uri="{BB962C8B-B14F-4D97-AF65-F5344CB8AC3E}">
        <p14:creationId xmlns:p14="http://schemas.microsoft.com/office/powerpoint/2010/main" val="27002378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E70A8F00-3E85-44FB-BE9F-93AF82053248}" type="datetimeFigureOut">
              <a:rPr lang="en-GB" smtClean="0"/>
              <a:t>25/03/2020</a:t>
            </a:fld>
            <a:endParaRPr lang="en-GB"/>
          </a:p>
        </p:txBody>
      </p:sp>
      <p:sp>
        <p:nvSpPr>
          <p:cNvPr id="6" name="Footer Placeholder 5"/>
          <p:cNvSpPr>
            <a:spLocks noGrp="1"/>
          </p:cNvSpPr>
          <p:nvPr>
            <p:ph type="ftr" sz="quarter" idx="11"/>
          </p:nvPr>
        </p:nvSpPr>
        <p:spPr>
          <a:xfrm>
            <a:off x="3859305" y="6423585"/>
            <a:ext cx="3316941" cy="365125"/>
          </a:xfrm>
        </p:spPr>
        <p:txBody>
          <a:bodyPr/>
          <a:lstStyle/>
          <a:p>
            <a:endParaRPr lang="en-GB"/>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extLst>
      <p:ext uri="{BB962C8B-B14F-4D97-AF65-F5344CB8AC3E}">
        <p14:creationId xmlns:p14="http://schemas.microsoft.com/office/powerpoint/2010/main" val="23267232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E70A8F00-3E85-44FB-BE9F-93AF82053248}" type="datetimeFigureOut">
              <a:rPr lang="en-GB" smtClean="0"/>
              <a:t>25/03/2020</a:t>
            </a:fld>
            <a:endParaRPr lang="en-GB"/>
          </a:p>
        </p:txBody>
      </p:sp>
      <p:sp>
        <p:nvSpPr>
          <p:cNvPr id="6" name="Footer Placeholder 5"/>
          <p:cNvSpPr>
            <a:spLocks noGrp="1"/>
          </p:cNvSpPr>
          <p:nvPr>
            <p:ph type="ftr" sz="quarter" idx="11"/>
          </p:nvPr>
        </p:nvSpPr>
        <p:spPr>
          <a:xfrm>
            <a:off x="4191000" y="6423585"/>
            <a:ext cx="3005138" cy="365125"/>
          </a:xfrm>
        </p:spPr>
        <p:txBody>
          <a:bodyPr/>
          <a:lstStyle/>
          <a:p>
            <a:endParaRPr lang="en-GB"/>
          </a:p>
        </p:txBody>
      </p:sp>
      <p:sp>
        <p:nvSpPr>
          <p:cNvPr id="7" name="Slide Number Placeholder 6"/>
          <p:cNvSpPr>
            <a:spLocks noGrp="1"/>
          </p:cNvSpPr>
          <p:nvPr>
            <p:ph type="sldNum" sz="quarter" idx="12"/>
          </p:nvPr>
        </p:nvSpPr>
        <p:spPr/>
        <p:txBody>
          <a:bodyPr/>
          <a:lstStyle/>
          <a:p>
            <a:fld id="{76DDD111-30EE-4FCE-A745-F093645D16CC}" type="slidenum">
              <a:rPr lang="en-GB" smtClean="0"/>
              <a:t>‹#›</a:t>
            </a:fld>
            <a:endParaRPr lang="en-GB"/>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extLst>
      <p:ext uri="{BB962C8B-B14F-4D97-AF65-F5344CB8AC3E}">
        <p14:creationId xmlns:p14="http://schemas.microsoft.com/office/powerpoint/2010/main" val="30380140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70A8F00-3E85-44FB-BE9F-93AF82053248}" type="datetimeFigureOut">
              <a:rPr lang="en-GB" smtClean="0"/>
              <a:t>25/03/2020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6DDD111-30EE-4FCE-A745-F093645D16CC}" type="slidenum">
              <a:rPr lang="en-GB" smtClean="0"/>
              <a:t>‹#›</a:t>
            </a:fld>
            <a:endParaRPr lang="en-GB"/>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extLst>
      <p:ext uri="{BB962C8B-B14F-4D97-AF65-F5344CB8AC3E}">
        <p14:creationId xmlns:p14="http://schemas.microsoft.com/office/powerpoint/2010/main" val="20968852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E70A8F00-3E85-44FB-BE9F-93AF82053248}" type="datetimeFigureOut">
              <a:rPr lang="en-GB" smtClean="0"/>
              <a:t>25/03/2020</a:t>
            </a:fld>
            <a:endParaRPr lang="en-GB"/>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GB"/>
          </a:p>
        </p:txBody>
      </p:sp>
      <p:sp>
        <p:nvSpPr>
          <p:cNvPr id="7" name="Slide Number Placeholder 6"/>
          <p:cNvSpPr>
            <a:spLocks noGrp="1"/>
          </p:cNvSpPr>
          <p:nvPr>
            <p:ph type="sldNum" sz="quarter" idx="12"/>
          </p:nvPr>
        </p:nvSpPr>
        <p:spPr/>
        <p:txBody>
          <a:bodyPr/>
          <a:lstStyle/>
          <a:p>
            <a:fld id="{76DDD111-30EE-4FCE-A745-F093645D16CC}" type="slidenum">
              <a:rPr lang="en-GB" smtClean="0"/>
              <a:t>‹#›</a:t>
            </a:fld>
            <a:endParaRPr lang="en-GB"/>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US"/>
              <a:t>Click icon to add picture</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US"/>
              <a:t>Click icon to add picture</a:t>
            </a:r>
            <a:endParaRPr/>
          </a:p>
        </p:txBody>
      </p:sp>
    </p:spTree>
    <p:extLst>
      <p:ext uri="{BB962C8B-B14F-4D97-AF65-F5344CB8AC3E}">
        <p14:creationId xmlns:p14="http://schemas.microsoft.com/office/powerpoint/2010/main" val="20761407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E70A8F00-3E85-44FB-BE9F-93AF82053248}" type="datetimeFigureOut">
              <a:rPr lang="en-GB" smtClean="0"/>
              <a:t>25/03/2020</a:t>
            </a:fld>
            <a:endParaRPr lang="en-GB"/>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GB"/>
          </a:p>
        </p:txBody>
      </p:sp>
      <p:sp>
        <p:nvSpPr>
          <p:cNvPr id="7" name="Slide Number Placeholder 6"/>
          <p:cNvSpPr>
            <a:spLocks noGrp="1"/>
          </p:cNvSpPr>
          <p:nvPr>
            <p:ph type="sldNum" sz="quarter" idx="12"/>
          </p:nvPr>
        </p:nvSpPr>
        <p:spPr/>
        <p:txBody>
          <a:bodyPr/>
          <a:lstStyle/>
          <a:p>
            <a:fld id="{76DDD111-30EE-4FCE-A745-F093645D16CC}" type="slidenum">
              <a:rPr lang="en-GB" smtClean="0"/>
              <a:t>‹#›</a:t>
            </a:fld>
            <a:endParaRPr lang="en-GB"/>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US"/>
              <a:t>Click icon to add picture</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US"/>
              <a:t>Click icon to add picture</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US"/>
              <a:t>Click icon to add picture</a:t>
            </a:r>
            <a:endParaRPr/>
          </a:p>
        </p:txBody>
      </p:sp>
    </p:spTree>
    <p:extLst>
      <p:ext uri="{BB962C8B-B14F-4D97-AF65-F5344CB8AC3E}">
        <p14:creationId xmlns:p14="http://schemas.microsoft.com/office/powerpoint/2010/main" val="42504561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E70A8F00-3E85-44FB-BE9F-93AF82053248}" type="datetimeFigureOut">
              <a:rPr lang="en-GB" smtClean="0"/>
              <a:t>25/03/2020</a:t>
            </a:fld>
            <a:endParaRPr lang="en-GB"/>
          </a:p>
        </p:txBody>
      </p:sp>
      <p:sp>
        <p:nvSpPr>
          <p:cNvPr id="6" name="Footer Placeholder 5"/>
          <p:cNvSpPr>
            <a:spLocks noGrp="1"/>
          </p:cNvSpPr>
          <p:nvPr>
            <p:ph type="ftr" sz="quarter" idx="11"/>
          </p:nvPr>
        </p:nvSpPr>
        <p:spPr>
          <a:xfrm>
            <a:off x="4191000" y="6423585"/>
            <a:ext cx="3005138" cy="365125"/>
          </a:xfrm>
        </p:spPr>
        <p:txBody>
          <a:bodyPr/>
          <a:lstStyle/>
          <a:p>
            <a:endParaRPr lang="en-GB"/>
          </a:p>
        </p:txBody>
      </p:sp>
      <p:sp>
        <p:nvSpPr>
          <p:cNvPr id="7" name="Slide Number Placeholder 6"/>
          <p:cNvSpPr>
            <a:spLocks noGrp="1"/>
          </p:cNvSpPr>
          <p:nvPr>
            <p:ph type="sldNum" sz="quarter" idx="12"/>
          </p:nvPr>
        </p:nvSpPr>
        <p:spPr/>
        <p:txBody>
          <a:bodyPr/>
          <a:lstStyle/>
          <a:p>
            <a:fld id="{76DDD111-30EE-4FCE-A745-F093645D16CC}" type="slidenum">
              <a:rPr lang="en-GB" smtClean="0"/>
              <a:t>‹#›</a:t>
            </a:fld>
            <a:endParaRPr lang="en-GB"/>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US"/>
              <a:t>Click icon to add picture</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US"/>
              <a:t>Click icon to add picture</a:t>
            </a:r>
            <a:endParaRPr/>
          </a:p>
        </p:txBody>
      </p:sp>
    </p:spTree>
    <p:extLst>
      <p:ext uri="{BB962C8B-B14F-4D97-AF65-F5344CB8AC3E}">
        <p14:creationId xmlns:p14="http://schemas.microsoft.com/office/powerpoint/2010/main" val="41473861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E70A8F00-3E85-44FB-BE9F-93AF82053248}" type="datetimeFigureOut">
              <a:rPr lang="en-GB" smtClean="0"/>
              <a:t>25/03/2020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DDD111-30EE-4FCE-A745-F093645D16CC}" type="slidenum">
              <a:rPr lang="en-GB" smtClean="0"/>
              <a:t>‹#›</a:t>
            </a:fld>
            <a:endParaRPr lang="en-GB"/>
          </a:p>
        </p:txBody>
      </p:sp>
    </p:spTree>
    <p:extLst>
      <p:ext uri="{BB962C8B-B14F-4D97-AF65-F5344CB8AC3E}">
        <p14:creationId xmlns:p14="http://schemas.microsoft.com/office/powerpoint/2010/main" val="31873318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E70A8F00-3E85-44FB-BE9F-93AF82053248}" type="datetimeFigureOut">
              <a:rPr lang="en-GB" smtClean="0"/>
              <a:t>25/03/2020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DDD111-30EE-4FCE-A745-F093645D16CC}" type="slidenum">
              <a:rPr lang="en-GB" smtClean="0"/>
              <a:t>‹#›</a:t>
            </a:fld>
            <a:endParaRPr lang="en-GB"/>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extLst>
      <p:ext uri="{BB962C8B-B14F-4D97-AF65-F5344CB8AC3E}">
        <p14:creationId xmlns:p14="http://schemas.microsoft.com/office/powerpoint/2010/main" val="22015190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US"/>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E70A8F00-3E85-44FB-BE9F-93AF82053248}" type="datetimeFigureOut">
              <a:rPr lang="en-GB" smtClean="0"/>
              <a:t>25/03/2020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DDD111-30EE-4FCE-A745-F093645D16CC}" type="slidenum">
              <a:rPr lang="en-GB" smtClean="0"/>
              <a:t>‹#›</a:t>
            </a:fld>
            <a:endParaRPr lang="en-GB"/>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extLst>
      <p:ext uri="{BB962C8B-B14F-4D97-AF65-F5344CB8AC3E}">
        <p14:creationId xmlns:p14="http://schemas.microsoft.com/office/powerpoint/2010/main" val="13602312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E70A8F00-3E85-44FB-BE9F-93AF82053248}" type="datetimeFigureOut">
              <a:rPr lang="en-GB" smtClean="0"/>
              <a:t>25/03/2020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DDD111-30EE-4FCE-A745-F093645D16CC}" type="slidenum">
              <a:rPr lang="en-GB" smtClean="0"/>
              <a:t>‹#›</a:t>
            </a:fld>
            <a:endParaRPr lang="en-GB"/>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text styles</a:t>
            </a:r>
          </a:p>
        </p:txBody>
      </p:sp>
    </p:spTree>
    <p:extLst>
      <p:ext uri="{BB962C8B-B14F-4D97-AF65-F5344CB8AC3E}">
        <p14:creationId xmlns:p14="http://schemas.microsoft.com/office/powerpoint/2010/main" val="13851137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E70A8F00-3E85-44FB-BE9F-93AF82053248}" type="datetimeFigureOut">
              <a:rPr lang="en-GB" smtClean="0"/>
              <a:t>25/03/2020</a:t>
            </a:fld>
            <a:endParaRPr lang="en-GB"/>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GB"/>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US"/>
              <a:t>Click icon to add picture</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US"/>
              <a:t>Click icon to add picture</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extLst>
      <p:ext uri="{BB962C8B-B14F-4D97-AF65-F5344CB8AC3E}">
        <p14:creationId xmlns:p14="http://schemas.microsoft.com/office/powerpoint/2010/main" val="1538157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US"/>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E70A8F00-3E85-44FB-BE9F-93AF82053248}" type="datetimeFigureOut">
              <a:rPr lang="en-GB" smtClean="0"/>
              <a:t>25/03/2020</a:t>
            </a:fld>
            <a:endParaRPr lang="en-GB"/>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GB"/>
          </a:p>
        </p:txBody>
      </p:sp>
      <p:sp>
        <p:nvSpPr>
          <p:cNvPr id="6" name="Slide Number Placeholder 5"/>
          <p:cNvSpPr>
            <a:spLocks noGrp="1"/>
          </p:cNvSpPr>
          <p:nvPr>
            <p:ph type="sldNum" sz="quarter" idx="12"/>
          </p:nvPr>
        </p:nvSpPr>
        <p:spPr>
          <a:xfrm>
            <a:off x="8305800" y="6248774"/>
            <a:ext cx="554038" cy="365125"/>
          </a:xfrm>
        </p:spPr>
        <p:txBody>
          <a:bodyPr/>
          <a:lstStyle/>
          <a:p>
            <a:fld id="{76DDD111-30EE-4FCE-A745-F093645D16CC}" type="slidenum">
              <a:rPr lang="en-GB" smtClean="0"/>
              <a:t>‹#›</a:t>
            </a:fld>
            <a:endParaRPr lang="en-GB"/>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extLst>
      <p:ext uri="{BB962C8B-B14F-4D97-AF65-F5344CB8AC3E}">
        <p14:creationId xmlns:p14="http://schemas.microsoft.com/office/powerpoint/2010/main" val="3239115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E70A8F00-3E85-44FB-BE9F-93AF82053248}" type="datetimeFigureOut">
              <a:rPr lang="en-GB" smtClean="0"/>
              <a:t>25/03/2020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6DDD111-30EE-4FCE-A745-F093645D16CC}" type="slidenum">
              <a:rPr lang="en-GB" smtClean="0"/>
              <a:t>‹#›</a:t>
            </a:fld>
            <a:endParaRPr lang="en-GB"/>
          </a:p>
        </p:txBody>
      </p:sp>
    </p:spTree>
    <p:extLst>
      <p:ext uri="{BB962C8B-B14F-4D97-AF65-F5344CB8AC3E}">
        <p14:creationId xmlns:p14="http://schemas.microsoft.com/office/powerpoint/2010/main" val="3832990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p:txBody>
          <a:bodyPr/>
          <a:lstStyle/>
          <a:p>
            <a:fld id="{E70A8F00-3E85-44FB-BE9F-93AF82053248}" type="datetimeFigureOut">
              <a:rPr lang="en-GB" smtClean="0"/>
              <a:t>25/03/2020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6DDD111-30EE-4FCE-A745-F093645D16CC}" type="slidenum">
              <a:rPr lang="en-GB" smtClean="0"/>
              <a:t>‹#›</a:t>
            </a:fld>
            <a:endParaRPr lang="en-GB"/>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Tree>
    <p:extLst>
      <p:ext uri="{BB962C8B-B14F-4D97-AF65-F5344CB8AC3E}">
        <p14:creationId xmlns:p14="http://schemas.microsoft.com/office/powerpoint/2010/main" val="4498276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E70A8F00-3E85-44FB-BE9F-93AF82053248}" type="datetimeFigureOut">
              <a:rPr lang="en-GB" smtClean="0"/>
              <a:t>25/03/2020</a:t>
            </a:fld>
            <a:endParaRPr lang="en-GB"/>
          </a:p>
        </p:txBody>
      </p:sp>
      <p:sp>
        <p:nvSpPr>
          <p:cNvPr id="6" name="Footer Placeholder 5"/>
          <p:cNvSpPr>
            <a:spLocks noGrp="1"/>
          </p:cNvSpPr>
          <p:nvPr>
            <p:ph type="ftr" sz="quarter" idx="11"/>
          </p:nvPr>
        </p:nvSpPr>
        <p:spPr/>
        <p:txBody>
          <a:bodyPr/>
          <a:lstStyle/>
          <a:p>
            <a:endParaRPr lang="en-GB"/>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76DDD111-30EE-4FCE-A745-F093645D16CC}" type="slidenum">
              <a:rPr lang="en-GB" smtClean="0"/>
              <a:t>‹#›</a:t>
            </a:fld>
            <a:endParaRPr lang="en-GB"/>
          </a:p>
        </p:txBody>
      </p:sp>
    </p:spTree>
    <p:extLst>
      <p:ext uri="{BB962C8B-B14F-4D97-AF65-F5344CB8AC3E}">
        <p14:creationId xmlns:p14="http://schemas.microsoft.com/office/powerpoint/2010/main" val="5089396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E70A8F00-3E85-44FB-BE9F-93AF82053248}" type="datetimeFigureOut">
              <a:rPr lang="en-GB" smtClean="0"/>
              <a:t>25/03/2020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6DDD111-30EE-4FCE-A745-F093645D16CC}" type="slidenum">
              <a:rPr lang="en-GB" smtClean="0"/>
              <a:t>‹#›</a:t>
            </a:fld>
            <a:endParaRPr lang="en-GB"/>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Tree>
    <p:extLst>
      <p:ext uri="{BB962C8B-B14F-4D97-AF65-F5344CB8AC3E}">
        <p14:creationId xmlns:p14="http://schemas.microsoft.com/office/powerpoint/2010/main" val="2361094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E70A8F00-3E85-44FB-BE9F-93AF82053248}" type="datetimeFigureOut">
              <a:rPr lang="en-GB" smtClean="0"/>
              <a:t>25/03/2020</a:t>
            </a:fld>
            <a:endParaRPr lang="en-GB"/>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GB"/>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76DDD111-30EE-4FCE-A745-F093645D16CC}" type="slidenum">
              <a:rPr lang="en-GB" smtClean="0"/>
              <a:t>‹#›</a:t>
            </a:fld>
            <a:endParaRPr lang="en-GB"/>
          </a:p>
        </p:txBody>
      </p:sp>
    </p:spTree>
    <p:extLst>
      <p:ext uri="{BB962C8B-B14F-4D97-AF65-F5344CB8AC3E}">
        <p14:creationId xmlns:p14="http://schemas.microsoft.com/office/powerpoint/2010/main" val="1971382197"/>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 id="2147483746" r:id="rId14"/>
    <p:sldLayoutId id="2147483747" r:id="rId15"/>
    <p:sldLayoutId id="2147483748" r:id="rId16"/>
    <p:sldLayoutId id="2147483749" r:id="rId17"/>
    <p:sldLayoutId id="2147483750" r:id="rId18"/>
    <p:sldLayoutId id="2147483751" r:id="rId19"/>
    <p:sldLayoutId id="2147483752" r:id="rId20"/>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https://www.derbyshirelmc.org.uk/"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a:t>Recognising Symptoms at End of Life</a:t>
            </a:r>
          </a:p>
        </p:txBody>
      </p:sp>
      <p:sp>
        <p:nvSpPr>
          <p:cNvPr id="3" name="Subtitle 2"/>
          <p:cNvSpPr>
            <a:spLocks noGrp="1"/>
          </p:cNvSpPr>
          <p:nvPr>
            <p:ph type="subTitle" idx="1"/>
          </p:nvPr>
        </p:nvSpPr>
        <p:spPr/>
        <p:txBody>
          <a:bodyPr>
            <a:normAutofit fontScale="77500" lnSpcReduction="20000"/>
          </a:bodyPr>
          <a:lstStyle/>
          <a:p>
            <a:r>
              <a:rPr lang="en-GB" b="1" dirty="0"/>
              <a:t>Common Symptoms</a:t>
            </a:r>
          </a:p>
          <a:p>
            <a:endParaRPr lang="en-GB" dirty="0"/>
          </a:p>
          <a:p>
            <a:r>
              <a:rPr lang="en-GB" dirty="0"/>
              <a:t>Jill Davies, Diana Gibson &amp; Pauline Love</a:t>
            </a:r>
          </a:p>
          <a:p>
            <a:r>
              <a:rPr lang="en-GB" dirty="0"/>
              <a:t>End of Life Care Development Facilitators</a:t>
            </a:r>
          </a:p>
        </p:txBody>
      </p:sp>
      <p:pic>
        <p:nvPicPr>
          <p:cNvPr id="4" name="Picture 3">
            <a:extLst>
              <a:ext uri="{FF2B5EF4-FFF2-40B4-BE49-F238E27FC236}">
                <a16:creationId xmlns:a16="http://schemas.microsoft.com/office/drawing/2014/main" id="{5F9B1490-0342-45B3-BA6F-8F301665674E}"/>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5496" y="4467200"/>
            <a:ext cx="1590675" cy="762000"/>
          </a:xfrm>
          <a:prstGeom prst="rect">
            <a:avLst/>
          </a:prstGeom>
          <a:noFill/>
          <a:ln>
            <a:noFill/>
          </a:ln>
        </p:spPr>
      </p:pic>
      <p:pic>
        <p:nvPicPr>
          <p:cNvPr id="5" name="Picture 4">
            <a:extLst>
              <a:ext uri="{FF2B5EF4-FFF2-40B4-BE49-F238E27FC236}">
                <a16:creationId xmlns:a16="http://schemas.microsoft.com/office/drawing/2014/main" id="{84EB159D-217A-40B0-9597-260E8518404E}"/>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35496" y="5260305"/>
            <a:ext cx="1981200" cy="688975"/>
          </a:xfrm>
          <a:prstGeom prst="rect">
            <a:avLst/>
          </a:prstGeom>
          <a:noFill/>
          <a:ln>
            <a:noFill/>
          </a:ln>
        </p:spPr>
      </p:pic>
      <p:pic>
        <p:nvPicPr>
          <p:cNvPr id="6" name="Picture 5">
            <a:hlinkClick r:id="rId4"/>
            <a:extLst>
              <a:ext uri="{FF2B5EF4-FFF2-40B4-BE49-F238E27FC236}">
                <a16:creationId xmlns:a16="http://schemas.microsoft.com/office/drawing/2014/main" id="{226CF898-CC58-4A99-B1A3-F1AF8ADE7B18}"/>
              </a:ext>
            </a:extLst>
          </p:cNvPr>
          <p:cNvPicPr/>
          <p:nvPr/>
        </p:nvPicPr>
        <p:blipFill rotWithShape="1">
          <a:blip r:embed="rId5" cstate="print">
            <a:extLst>
              <a:ext uri="{28A0092B-C50C-407E-A947-70E740481C1C}">
                <a14:useLocalDpi xmlns:a14="http://schemas.microsoft.com/office/drawing/2010/main" val="0"/>
              </a:ext>
            </a:extLst>
          </a:blip>
          <a:srcRect l="7839" t="12987" r="7439" b="12337"/>
          <a:stretch/>
        </p:blipFill>
        <p:spPr bwMode="auto">
          <a:xfrm>
            <a:off x="96171" y="6018099"/>
            <a:ext cx="1739265" cy="586105"/>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9213082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Constipation</a:t>
            </a:r>
          </a:p>
        </p:txBody>
      </p:sp>
      <p:sp>
        <p:nvSpPr>
          <p:cNvPr id="3" name="Content Placeholder 2"/>
          <p:cNvSpPr>
            <a:spLocks noGrp="1"/>
          </p:cNvSpPr>
          <p:nvPr>
            <p:ph idx="1"/>
          </p:nvPr>
        </p:nvSpPr>
        <p:spPr/>
        <p:txBody>
          <a:bodyPr/>
          <a:lstStyle/>
          <a:p>
            <a:r>
              <a:rPr lang="en-GB" dirty="0"/>
              <a:t>A major problem for people who are dying</a:t>
            </a:r>
          </a:p>
          <a:p>
            <a:r>
              <a:rPr lang="en-GB" dirty="0"/>
              <a:t>Often ignored</a:t>
            </a:r>
          </a:p>
          <a:p>
            <a:r>
              <a:rPr lang="en-GB" dirty="0"/>
              <a:t>A major cause of pain and distress</a:t>
            </a:r>
          </a:p>
          <a:p>
            <a:r>
              <a:rPr lang="en-GB" dirty="0"/>
              <a:t>If untreated will lead to nausea, vomiting and bowel obstruction</a:t>
            </a:r>
          </a:p>
          <a:p>
            <a:r>
              <a:rPr lang="en-GB" dirty="0"/>
              <a:t>Can cause lethargy, exhaustion and anxiety/agitation</a:t>
            </a:r>
          </a:p>
        </p:txBody>
      </p:sp>
    </p:spTree>
    <p:extLst>
      <p:ext uri="{BB962C8B-B14F-4D97-AF65-F5344CB8AC3E}">
        <p14:creationId xmlns:p14="http://schemas.microsoft.com/office/powerpoint/2010/main" val="9719143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r>
              <a:rPr lang="en-GB" dirty="0"/>
              <a:t>Can be caused by medications, reduced mobility and reduced fluid intake</a:t>
            </a:r>
          </a:p>
          <a:p>
            <a:r>
              <a:rPr lang="en-GB" dirty="0"/>
              <a:t>Can be treated with regular laxatives</a:t>
            </a:r>
          </a:p>
          <a:p>
            <a:r>
              <a:rPr lang="en-GB" dirty="0"/>
              <a:t>Increased fluid intake (not always possible)</a:t>
            </a:r>
          </a:p>
          <a:p>
            <a:r>
              <a:rPr lang="en-GB" dirty="0"/>
              <a:t>Needs careful monitoring</a:t>
            </a:r>
          </a:p>
          <a:p>
            <a:r>
              <a:rPr lang="en-GB" dirty="0"/>
              <a:t>Important to document at each visit if bowels are open.</a:t>
            </a:r>
          </a:p>
          <a:p>
            <a:r>
              <a:rPr lang="en-GB" dirty="0"/>
              <a:t>Document type and quantity of stool</a:t>
            </a:r>
          </a:p>
          <a:p>
            <a:r>
              <a:rPr lang="en-GB" dirty="0"/>
              <a:t>Report concerns to Nurse</a:t>
            </a:r>
          </a:p>
        </p:txBody>
      </p:sp>
    </p:spTree>
    <p:extLst>
      <p:ext uri="{BB962C8B-B14F-4D97-AF65-F5344CB8AC3E}">
        <p14:creationId xmlns:p14="http://schemas.microsoft.com/office/powerpoint/2010/main" val="772794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Loss of Appetite &amp; Weight Loss</a:t>
            </a:r>
          </a:p>
        </p:txBody>
      </p:sp>
      <p:sp>
        <p:nvSpPr>
          <p:cNvPr id="3" name="Content Placeholder 2"/>
          <p:cNvSpPr>
            <a:spLocks noGrp="1"/>
          </p:cNvSpPr>
          <p:nvPr>
            <p:ph idx="1"/>
          </p:nvPr>
        </p:nvSpPr>
        <p:spPr/>
        <p:txBody>
          <a:bodyPr/>
          <a:lstStyle/>
          <a:p>
            <a:r>
              <a:rPr lang="en-GB" dirty="0"/>
              <a:t>Common to lose interest in food</a:t>
            </a:r>
          </a:p>
          <a:p>
            <a:r>
              <a:rPr lang="en-GB" dirty="0"/>
              <a:t>Change in ability to taste food following chemotherapy</a:t>
            </a:r>
          </a:p>
          <a:p>
            <a:r>
              <a:rPr lang="en-GB" dirty="0"/>
              <a:t>Likely to lose weight, even if eating well</a:t>
            </a:r>
          </a:p>
          <a:p>
            <a:r>
              <a:rPr lang="en-GB" dirty="0"/>
              <a:t>Medications can cause loss of appetite</a:t>
            </a:r>
          </a:p>
          <a:p>
            <a:r>
              <a:rPr lang="en-GB" dirty="0"/>
              <a:t>Near end of life, metabolism slows down, body not able to absorb nutrients. </a:t>
            </a:r>
          </a:p>
          <a:p>
            <a:r>
              <a:rPr lang="en-GB" dirty="0"/>
              <a:t>Distressing for patient and family</a:t>
            </a:r>
          </a:p>
        </p:txBody>
      </p:sp>
    </p:spTree>
    <p:extLst>
      <p:ext uri="{BB962C8B-B14F-4D97-AF65-F5344CB8AC3E}">
        <p14:creationId xmlns:p14="http://schemas.microsoft.com/office/powerpoint/2010/main" val="20091801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Managing Loss of Appetite</a:t>
            </a:r>
          </a:p>
        </p:txBody>
      </p:sp>
      <p:sp>
        <p:nvSpPr>
          <p:cNvPr id="3" name="Content Placeholder 2"/>
          <p:cNvSpPr>
            <a:spLocks noGrp="1"/>
          </p:cNvSpPr>
          <p:nvPr>
            <p:ph idx="1"/>
          </p:nvPr>
        </p:nvSpPr>
        <p:spPr/>
        <p:txBody>
          <a:bodyPr>
            <a:normAutofit/>
          </a:bodyPr>
          <a:lstStyle/>
          <a:p>
            <a:r>
              <a:rPr lang="en-GB" dirty="0"/>
              <a:t>Cannot stop patient from losing weight</a:t>
            </a:r>
          </a:p>
          <a:p>
            <a:r>
              <a:rPr lang="en-GB" dirty="0"/>
              <a:t>Small frequent meals/fortify where possible</a:t>
            </a:r>
          </a:p>
          <a:p>
            <a:r>
              <a:rPr lang="en-GB" dirty="0"/>
              <a:t>Diet supplements(if tolerated) and nourishing drinks</a:t>
            </a:r>
          </a:p>
          <a:p>
            <a:r>
              <a:rPr lang="en-GB" dirty="0"/>
              <a:t>Avoid strong smells, make food look attractive, cool or warm rather than hot</a:t>
            </a:r>
          </a:p>
          <a:p>
            <a:r>
              <a:rPr lang="en-GB" dirty="0"/>
              <a:t>Snacks </a:t>
            </a:r>
          </a:p>
          <a:p>
            <a:r>
              <a:rPr lang="en-GB" dirty="0"/>
              <a:t>Don’t force patients to eat/drink. Food and fluid is to maintain comfort only</a:t>
            </a:r>
          </a:p>
        </p:txBody>
      </p:sp>
    </p:spTree>
    <p:extLst>
      <p:ext uri="{BB962C8B-B14F-4D97-AF65-F5344CB8AC3E}">
        <p14:creationId xmlns:p14="http://schemas.microsoft.com/office/powerpoint/2010/main" val="25547894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Breathlessness</a:t>
            </a:r>
          </a:p>
        </p:txBody>
      </p:sp>
      <p:sp>
        <p:nvSpPr>
          <p:cNvPr id="3" name="Content Placeholder 2"/>
          <p:cNvSpPr>
            <a:spLocks noGrp="1"/>
          </p:cNvSpPr>
          <p:nvPr>
            <p:ph idx="1"/>
          </p:nvPr>
        </p:nvSpPr>
        <p:spPr/>
        <p:txBody>
          <a:bodyPr/>
          <a:lstStyle/>
          <a:p>
            <a:r>
              <a:rPr lang="en-GB" dirty="0"/>
              <a:t>Some people more prone to breathlessness (chronic lung condition, lung cancer)</a:t>
            </a:r>
          </a:p>
          <a:p>
            <a:r>
              <a:rPr lang="en-GB" dirty="0"/>
              <a:t>Can be caused by infection or fluid in or around the lungs </a:t>
            </a:r>
          </a:p>
          <a:p>
            <a:r>
              <a:rPr lang="en-GB" dirty="0"/>
              <a:t>Anaemia can cause breathlessness</a:t>
            </a:r>
          </a:p>
          <a:p>
            <a:endParaRPr lang="en-GB" dirty="0"/>
          </a:p>
          <a:p>
            <a:r>
              <a:rPr lang="en-GB" dirty="0"/>
              <a:t>Can be FRIGHTENING!</a:t>
            </a:r>
          </a:p>
          <a:p>
            <a:endParaRPr lang="en-GB" dirty="0"/>
          </a:p>
        </p:txBody>
      </p:sp>
    </p:spTree>
    <p:extLst>
      <p:ext uri="{BB962C8B-B14F-4D97-AF65-F5344CB8AC3E}">
        <p14:creationId xmlns:p14="http://schemas.microsoft.com/office/powerpoint/2010/main" val="37624273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Treating Breathlessness</a:t>
            </a:r>
          </a:p>
        </p:txBody>
      </p:sp>
      <p:sp>
        <p:nvSpPr>
          <p:cNvPr id="3" name="Content Placeholder 2"/>
          <p:cNvSpPr>
            <a:spLocks noGrp="1"/>
          </p:cNvSpPr>
          <p:nvPr>
            <p:ph idx="1"/>
          </p:nvPr>
        </p:nvSpPr>
        <p:spPr/>
        <p:txBody>
          <a:bodyPr/>
          <a:lstStyle/>
          <a:p>
            <a:r>
              <a:rPr lang="en-GB" sz="2800" dirty="0"/>
              <a:t>Treat chest infections with antibiotics if appropriate</a:t>
            </a:r>
          </a:p>
          <a:p>
            <a:r>
              <a:rPr lang="en-GB" sz="2800" dirty="0"/>
              <a:t>Treat build up of fluid if appropriate with diuretic/water tablets</a:t>
            </a:r>
          </a:p>
          <a:p>
            <a:r>
              <a:rPr lang="en-GB" sz="2800" dirty="0"/>
              <a:t>Use of medications to help patient to relax</a:t>
            </a:r>
          </a:p>
          <a:p>
            <a:r>
              <a:rPr lang="en-GB" sz="2800" dirty="0"/>
              <a:t>Distraction</a:t>
            </a:r>
          </a:p>
          <a:p>
            <a:endParaRPr lang="en-GB" dirty="0"/>
          </a:p>
          <a:p>
            <a:endParaRPr lang="en-GB" dirty="0"/>
          </a:p>
        </p:txBody>
      </p:sp>
    </p:spTree>
    <p:extLst>
      <p:ext uri="{BB962C8B-B14F-4D97-AF65-F5344CB8AC3E}">
        <p14:creationId xmlns:p14="http://schemas.microsoft.com/office/powerpoint/2010/main" val="26576849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r>
              <a:rPr lang="en-GB" dirty="0"/>
              <a:t>Conserve energy, pace activities and accept assistance with certain tasks</a:t>
            </a:r>
          </a:p>
          <a:p>
            <a:r>
              <a:rPr lang="en-GB" dirty="0"/>
              <a:t>Loose fitting clothing</a:t>
            </a:r>
          </a:p>
          <a:p>
            <a:r>
              <a:rPr lang="en-GB" dirty="0"/>
              <a:t>Well ventilated room/fan</a:t>
            </a:r>
          </a:p>
          <a:p>
            <a:r>
              <a:rPr lang="en-GB" dirty="0"/>
              <a:t>Relax shoulders</a:t>
            </a:r>
          </a:p>
          <a:p>
            <a:r>
              <a:rPr lang="en-GB" dirty="0"/>
              <a:t>Encourage patient to slow breathing, ask patient to concentrate on breathing out slowly</a:t>
            </a:r>
          </a:p>
          <a:p>
            <a:r>
              <a:rPr lang="en-GB" dirty="0"/>
              <a:t>Opiate drugs /Lorazepam</a:t>
            </a:r>
          </a:p>
        </p:txBody>
      </p:sp>
    </p:spTree>
    <p:extLst>
      <p:ext uri="{BB962C8B-B14F-4D97-AF65-F5344CB8AC3E}">
        <p14:creationId xmlns:p14="http://schemas.microsoft.com/office/powerpoint/2010/main" val="28208408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Mouth Problems</a:t>
            </a:r>
          </a:p>
        </p:txBody>
      </p:sp>
      <p:sp>
        <p:nvSpPr>
          <p:cNvPr id="3" name="Content Placeholder 2"/>
          <p:cNvSpPr>
            <a:spLocks noGrp="1"/>
          </p:cNvSpPr>
          <p:nvPr>
            <p:ph idx="1"/>
          </p:nvPr>
        </p:nvSpPr>
        <p:spPr/>
        <p:txBody>
          <a:bodyPr/>
          <a:lstStyle/>
          <a:p>
            <a:r>
              <a:rPr lang="en-GB" dirty="0"/>
              <a:t>Soreness, ulcerations, oral thrush</a:t>
            </a:r>
          </a:p>
          <a:p>
            <a:r>
              <a:rPr lang="en-GB" dirty="0"/>
              <a:t>Dry mouth</a:t>
            </a:r>
          </a:p>
          <a:p>
            <a:r>
              <a:rPr lang="en-GB" dirty="0"/>
              <a:t>Can be caused by medications or due to reduced ability to fight infection</a:t>
            </a:r>
          </a:p>
          <a:p>
            <a:r>
              <a:rPr lang="en-GB" dirty="0"/>
              <a:t>Poor oral hygiene</a:t>
            </a:r>
          </a:p>
          <a:p>
            <a:endParaRPr lang="en-GB" dirty="0"/>
          </a:p>
        </p:txBody>
      </p:sp>
    </p:spTree>
    <p:extLst>
      <p:ext uri="{BB962C8B-B14F-4D97-AF65-F5344CB8AC3E}">
        <p14:creationId xmlns:p14="http://schemas.microsoft.com/office/powerpoint/2010/main" val="25760071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Management of Mouth Problems</a:t>
            </a:r>
          </a:p>
        </p:txBody>
      </p:sp>
      <p:sp>
        <p:nvSpPr>
          <p:cNvPr id="3" name="Content Placeholder 2"/>
          <p:cNvSpPr>
            <a:spLocks noGrp="1"/>
          </p:cNvSpPr>
          <p:nvPr>
            <p:ph idx="1"/>
          </p:nvPr>
        </p:nvSpPr>
        <p:spPr/>
        <p:txBody>
          <a:bodyPr>
            <a:normAutofit/>
          </a:bodyPr>
          <a:lstStyle/>
          <a:p>
            <a:r>
              <a:rPr lang="en-GB" dirty="0"/>
              <a:t>Encourage good oral hygiene</a:t>
            </a:r>
          </a:p>
          <a:p>
            <a:r>
              <a:rPr lang="en-GB" dirty="0"/>
              <a:t>Twice daily brushing of teeth with a soft toothbrush if able. </a:t>
            </a:r>
          </a:p>
          <a:p>
            <a:r>
              <a:rPr lang="en-GB" dirty="0"/>
              <a:t>Rinse mouth regularly during day with fresh water or mouthwash if prescribed</a:t>
            </a:r>
          </a:p>
          <a:p>
            <a:r>
              <a:rPr lang="en-GB" dirty="0"/>
              <a:t>Regular mouth care from carers if patient unable to perform this activity</a:t>
            </a:r>
          </a:p>
          <a:p>
            <a:r>
              <a:rPr lang="en-GB" dirty="0"/>
              <a:t>Treat any infections with prescribed medications</a:t>
            </a:r>
          </a:p>
          <a:p>
            <a:r>
              <a:rPr lang="en-GB" dirty="0"/>
              <a:t>Consider ill fitting dentures/refer to dentist</a:t>
            </a:r>
          </a:p>
          <a:p>
            <a:endParaRPr lang="en-GB" dirty="0"/>
          </a:p>
          <a:p>
            <a:endParaRPr lang="en-GB" dirty="0"/>
          </a:p>
        </p:txBody>
      </p:sp>
    </p:spTree>
    <p:extLst>
      <p:ext uri="{BB962C8B-B14F-4D97-AF65-F5344CB8AC3E}">
        <p14:creationId xmlns:p14="http://schemas.microsoft.com/office/powerpoint/2010/main" val="14593240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Other symptoms</a:t>
            </a:r>
          </a:p>
        </p:txBody>
      </p:sp>
      <p:sp>
        <p:nvSpPr>
          <p:cNvPr id="3" name="Content Placeholder 2"/>
          <p:cNvSpPr>
            <a:spLocks noGrp="1"/>
          </p:cNvSpPr>
          <p:nvPr>
            <p:ph idx="1"/>
          </p:nvPr>
        </p:nvSpPr>
        <p:spPr/>
        <p:txBody>
          <a:bodyPr>
            <a:normAutofit/>
          </a:bodyPr>
          <a:lstStyle/>
          <a:p>
            <a:r>
              <a:rPr lang="en-GB" dirty="0"/>
              <a:t>Infection - Treat with antibiotics if appropriate to relieve symptoms of discomfort</a:t>
            </a:r>
          </a:p>
          <a:p>
            <a:r>
              <a:rPr lang="en-GB" dirty="0"/>
              <a:t>Cough - can be managed with good positioning</a:t>
            </a:r>
          </a:p>
          <a:p>
            <a:r>
              <a:rPr lang="en-GB" dirty="0"/>
              <a:t>Swollen tummy (ascites). Can be distressing. Sometimes treated with water tablets. Sometimes treated with insertion of a drain</a:t>
            </a:r>
          </a:p>
          <a:p>
            <a:r>
              <a:rPr lang="en-GB" dirty="0"/>
              <a:t>Anaemia (low blood count) can cause patient to be tired and breathless. Consider blood transfusion if appropriate to promote comfort</a:t>
            </a:r>
          </a:p>
          <a:p>
            <a:endParaRPr lang="en-GB" dirty="0"/>
          </a:p>
        </p:txBody>
      </p:sp>
    </p:spTree>
    <p:extLst>
      <p:ext uri="{BB962C8B-B14F-4D97-AF65-F5344CB8AC3E}">
        <p14:creationId xmlns:p14="http://schemas.microsoft.com/office/powerpoint/2010/main" val="21741210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BF1D03-5609-43B7-AF42-A4E9B4EE8FD7}"/>
              </a:ext>
            </a:extLst>
          </p:cNvPr>
          <p:cNvSpPr>
            <a:spLocks noGrp="1"/>
          </p:cNvSpPr>
          <p:nvPr>
            <p:ph type="title"/>
          </p:nvPr>
        </p:nvSpPr>
        <p:spPr/>
        <p:txBody>
          <a:bodyPr>
            <a:normAutofit fontScale="90000"/>
          </a:bodyPr>
          <a:lstStyle/>
          <a:p>
            <a:r>
              <a:rPr lang="en-GB" dirty="0"/>
              <a:t>What are the top 5 common symptoms at the end of life?</a:t>
            </a:r>
          </a:p>
        </p:txBody>
      </p:sp>
      <p:sp>
        <p:nvSpPr>
          <p:cNvPr id="3" name="Content Placeholder 2">
            <a:extLst>
              <a:ext uri="{FF2B5EF4-FFF2-40B4-BE49-F238E27FC236}">
                <a16:creationId xmlns:a16="http://schemas.microsoft.com/office/drawing/2014/main" id="{387C4964-8F86-4406-9D8C-3FA48747656D}"/>
              </a:ext>
            </a:extLst>
          </p:cNvPr>
          <p:cNvSpPr>
            <a:spLocks noGrp="1"/>
          </p:cNvSpPr>
          <p:nvPr>
            <p:ph idx="1"/>
          </p:nvPr>
        </p:nvSpPr>
        <p:spPr/>
        <p:txBody>
          <a:bodyPr>
            <a:normAutofit/>
          </a:bodyPr>
          <a:lstStyle/>
          <a:p>
            <a:r>
              <a:rPr lang="en-GB" sz="3200" dirty="0"/>
              <a:t>Flip Chart – write down what you think are the 5 common symptoms we should plan for at the end of life</a:t>
            </a:r>
          </a:p>
        </p:txBody>
      </p:sp>
    </p:spTree>
    <p:extLst>
      <p:ext uri="{BB962C8B-B14F-4D97-AF65-F5344CB8AC3E}">
        <p14:creationId xmlns:p14="http://schemas.microsoft.com/office/powerpoint/2010/main" val="29005245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Recognising the Dying Phase: Last Days of Life</a:t>
            </a:r>
          </a:p>
        </p:txBody>
      </p:sp>
      <p:sp>
        <p:nvSpPr>
          <p:cNvPr id="3" name="Content Placeholder 2"/>
          <p:cNvSpPr>
            <a:spLocks noGrp="1"/>
          </p:cNvSpPr>
          <p:nvPr>
            <p:ph idx="1"/>
          </p:nvPr>
        </p:nvSpPr>
        <p:spPr/>
        <p:txBody>
          <a:bodyPr>
            <a:normAutofit/>
          </a:bodyPr>
          <a:lstStyle/>
          <a:p>
            <a:r>
              <a:rPr lang="en-GB" dirty="0"/>
              <a:t>Can be difficult to predict exactly what will happen or how quickly as each persons experience of the last days of life will be different</a:t>
            </a:r>
          </a:p>
          <a:p>
            <a:r>
              <a:rPr lang="en-GB" dirty="0"/>
              <a:t>Becoming very weak</a:t>
            </a:r>
          </a:p>
          <a:p>
            <a:r>
              <a:rPr lang="en-GB" dirty="0"/>
              <a:t>Reduced energy </a:t>
            </a:r>
          </a:p>
          <a:p>
            <a:r>
              <a:rPr lang="en-GB" dirty="0"/>
              <a:t>Struggling to move from bed or chair and spending more time in bed</a:t>
            </a:r>
          </a:p>
          <a:p>
            <a:r>
              <a:rPr lang="en-GB" dirty="0"/>
              <a:t>Feeling drowsy and sleeping more</a:t>
            </a:r>
          </a:p>
          <a:p>
            <a:endParaRPr lang="en-GB" dirty="0"/>
          </a:p>
        </p:txBody>
      </p:sp>
    </p:spTree>
    <p:extLst>
      <p:ext uri="{BB962C8B-B14F-4D97-AF65-F5344CB8AC3E}">
        <p14:creationId xmlns:p14="http://schemas.microsoft.com/office/powerpoint/2010/main" val="38718609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r>
              <a:rPr lang="en-GB" dirty="0"/>
              <a:t>Not wanting to eat or drink</a:t>
            </a:r>
          </a:p>
          <a:p>
            <a:r>
              <a:rPr lang="en-GB" dirty="0"/>
              <a:t>Loss of interest in surroundings and family</a:t>
            </a:r>
          </a:p>
          <a:p>
            <a:r>
              <a:rPr lang="en-GB" dirty="0"/>
              <a:t>Feeling disorientated, not sure if you are dreaming</a:t>
            </a:r>
          </a:p>
          <a:p>
            <a:r>
              <a:rPr lang="en-GB" dirty="0"/>
              <a:t>May develop agitation, restlessness, confusion, shouting, twitching (important to rule out reversible causes)</a:t>
            </a:r>
          </a:p>
          <a:p>
            <a:r>
              <a:rPr lang="en-GB" dirty="0"/>
              <a:t>Unable to take oral medications due to weakness or not drinking fluids</a:t>
            </a:r>
          </a:p>
        </p:txBody>
      </p:sp>
    </p:spTree>
    <p:extLst>
      <p:ext uri="{BB962C8B-B14F-4D97-AF65-F5344CB8AC3E}">
        <p14:creationId xmlns:p14="http://schemas.microsoft.com/office/powerpoint/2010/main" val="13289441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r>
              <a:rPr lang="en-GB" dirty="0"/>
              <a:t>Person unable to verbalise pain. Need to monitor for non verbal signs of pain: screwing up their face, sweating, fast breathing</a:t>
            </a:r>
          </a:p>
          <a:p>
            <a:r>
              <a:rPr lang="en-GB" dirty="0"/>
              <a:t>Breathing changes. Breathing may be more noisy, due to collection of fluid in airways, not usually distressing for the patient, but relatives do find this distressing</a:t>
            </a:r>
          </a:p>
          <a:p>
            <a:endParaRPr lang="en-GB" dirty="0"/>
          </a:p>
        </p:txBody>
      </p:sp>
    </p:spTree>
    <p:extLst>
      <p:ext uri="{BB962C8B-B14F-4D97-AF65-F5344CB8AC3E}">
        <p14:creationId xmlns:p14="http://schemas.microsoft.com/office/powerpoint/2010/main" val="12216489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r>
              <a:rPr lang="en-GB" dirty="0"/>
              <a:t>Some patients become incontinent of urine and faeces. This needs to be managed with use of continence products</a:t>
            </a:r>
          </a:p>
          <a:p>
            <a:r>
              <a:rPr lang="en-GB" dirty="0"/>
              <a:t>Some patients struggle to pass urine (urine retention) and usually are unable to verbalise the discomfort. May become agitated and restless. Lower abdomen will become distended and it should be clearly documented at each intervention that patient has not passed urine</a:t>
            </a:r>
          </a:p>
        </p:txBody>
      </p:sp>
    </p:spTree>
    <p:extLst>
      <p:ext uri="{BB962C8B-B14F-4D97-AF65-F5344CB8AC3E}">
        <p14:creationId xmlns:p14="http://schemas.microsoft.com/office/powerpoint/2010/main" val="40343891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r>
              <a:rPr lang="en-GB" dirty="0"/>
              <a:t>If patient is showing any signs of distress a visit from the GP/OOHs/District Nurse/CNS Palliative Care must be requested to assess symptoms and to treat appropriately. </a:t>
            </a:r>
          </a:p>
          <a:p>
            <a:endParaRPr lang="en-GB" dirty="0"/>
          </a:p>
          <a:p>
            <a:r>
              <a:rPr lang="en-GB" dirty="0"/>
              <a:t>Talk to relatives and explain what’s happening/what </a:t>
            </a:r>
            <a:r>
              <a:rPr lang="en-GB"/>
              <a:t>to expect</a:t>
            </a:r>
            <a:endParaRPr lang="en-GB" dirty="0"/>
          </a:p>
          <a:p>
            <a:endParaRPr lang="en-GB" dirty="0"/>
          </a:p>
          <a:p>
            <a:r>
              <a:rPr lang="en-GB" dirty="0"/>
              <a:t>Plan ahead – ‘just in case’ medicines, DNACPR, Recognising Dying form, </a:t>
            </a:r>
            <a:r>
              <a:rPr lang="en-GB" dirty="0" err="1"/>
              <a:t>ReSPECT</a:t>
            </a:r>
            <a:endParaRPr lang="en-GB" dirty="0"/>
          </a:p>
        </p:txBody>
      </p:sp>
    </p:spTree>
    <p:extLst>
      <p:ext uri="{BB962C8B-B14F-4D97-AF65-F5344CB8AC3E}">
        <p14:creationId xmlns:p14="http://schemas.microsoft.com/office/powerpoint/2010/main" val="15524854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7E40F7-0039-4900-8EA3-73F3394E81F8}"/>
              </a:ext>
            </a:extLst>
          </p:cNvPr>
          <p:cNvSpPr>
            <a:spLocks noGrp="1"/>
          </p:cNvSpPr>
          <p:nvPr>
            <p:ph type="title"/>
          </p:nvPr>
        </p:nvSpPr>
        <p:spPr/>
        <p:txBody>
          <a:bodyPr>
            <a:normAutofit fontScale="90000"/>
          </a:bodyPr>
          <a:lstStyle/>
          <a:p>
            <a:r>
              <a:rPr lang="en-GB" dirty="0"/>
              <a:t>Most common symptoms at End of Life</a:t>
            </a:r>
          </a:p>
        </p:txBody>
      </p:sp>
      <p:sp>
        <p:nvSpPr>
          <p:cNvPr id="3" name="Content Placeholder 2">
            <a:extLst>
              <a:ext uri="{FF2B5EF4-FFF2-40B4-BE49-F238E27FC236}">
                <a16:creationId xmlns:a16="http://schemas.microsoft.com/office/drawing/2014/main" id="{681EF43A-C930-41C9-823A-0A2EAE944F9D}"/>
              </a:ext>
            </a:extLst>
          </p:cNvPr>
          <p:cNvSpPr>
            <a:spLocks noGrp="1"/>
          </p:cNvSpPr>
          <p:nvPr>
            <p:ph idx="1"/>
          </p:nvPr>
        </p:nvSpPr>
        <p:spPr/>
        <p:txBody>
          <a:bodyPr>
            <a:noAutofit/>
          </a:bodyPr>
          <a:lstStyle/>
          <a:p>
            <a:r>
              <a:rPr lang="en-GB" sz="2800" dirty="0"/>
              <a:t>Pain</a:t>
            </a:r>
          </a:p>
          <a:p>
            <a:r>
              <a:rPr lang="en-GB" sz="2800" dirty="0"/>
              <a:t>Anxiety/Agitation</a:t>
            </a:r>
          </a:p>
          <a:p>
            <a:r>
              <a:rPr lang="en-GB" sz="2800" dirty="0"/>
              <a:t>Nausea and Vomiting</a:t>
            </a:r>
          </a:p>
          <a:p>
            <a:r>
              <a:rPr lang="en-GB" sz="2800" dirty="0"/>
              <a:t>Secretions</a:t>
            </a:r>
          </a:p>
          <a:p>
            <a:r>
              <a:rPr lang="en-GB" sz="2800" dirty="0"/>
              <a:t>Breathlessness</a:t>
            </a:r>
          </a:p>
        </p:txBody>
      </p:sp>
    </p:spTree>
    <p:extLst>
      <p:ext uri="{BB962C8B-B14F-4D97-AF65-F5344CB8AC3E}">
        <p14:creationId xmlns:p14="http://schemas.microsoft.com/office/powerpoint/2010/main" val="17985584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Pain</a:t>
            </a:r>
          </a:p>
        </p:txBody>
      </p:sp>
      <p:sp>
        <p:nvSpPr>
          <p:cNvPr id="3" name="Content Placeholder 2"/>
          <p:cNvSpPr>
            <a:spLocks noGrp="1"/>
          </p:cNvSpPr>
          <p:nvPr>
            <p:ph idx="1"/>
          </p:nvPr>
        </p:nvSpPr>
        <p:spPr/>
        <p:txBody>
          <a:bodyPr/>
          <a:lstStyle/>
          <a:p>
            <a:r>
              <a:rPr lang="en-GB" dirty="0"/>
              <a:t>An unpleasant sensory and emotional experience associated with actual or potential tissue damage</a:t>
            </a:r>
          </a:p>
          <a:p>
            <a:r>
              <a:rPr lang="en-GB" dirty="0"/>
              <a:t>Pain can be physical, emotional, spiritual and social (Total pain)</a:t>
            </a:r>
          </a:p>
          <a:p>
            <a:r>
              <a:rPr lang="en-GB" dirty="0"/>
              <a:t>Some people experience more that one pain (multiple sites and types of pain), requiring different types of pain relief</a:t>
            </a:r>
          </a:p>
          <a:p>
            <a:pPr marL="68580" indent="0">
              <a:buNone/>
            </a:pPr>
            <a:endParaRPr lang="en-GB" dirty="0"/>
          </a:p>
        </p:txBody>
      </p:sp>
    </p:spTree>
    <p:extLst>
      <p:ext uri="{BB962C8B-B14F-4D97-AF65-F5344CB8AC3E}">
        <p14:creationId xmlns:p14="http://schemas.microsoft.com/office/powerpoint/2010/main" val="1880159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a:t>A small number of people experience pain that does not respond to drugs</a:t>
            </a:r>
          </a:p>
          <a:p>
            <a:r>
              <a:rPr lang="en-GB" dirty="0"/>
              <a:t>Symptoms of pain can be very distressing and frightening for patients and their family and friends</a:t>
            </a:r>
          </a:p>
          <a:p>
            <a:r>
              <a:rPr lang="en-GB" dirty="0"/>
              <a:t>Not all dying people experience pain. </a:t>
            </a:r>
          </a:p>
        </p:txBody>
      </p:sp>
    </p:spTree>
    <p:extLst>
      <p:ext uri="{BB962C8B-B14F-4D97-AF65-F5344CB8AC3E}">
        <p14:creationId xmlns:p14="http://schemas.microsoft.com/office/powerpoint/2010/main" val="6681736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6984894" cy="673144"/>
          </a:xfrm>
        </p:spPr>
        <p:txBody>
          <a:bodyPr>
            <a:normAutofit/>
          </a:bodyPr>
          <a:lstStyle/>
          <a:p>
            <a:r>
              <a:rPr lang="en-GB" dirty="0"/>
              <a:t>Treatment of Pain</a:t>
            </a:r>
          </a:p>
        </p:txBody>
      </p:sp>
      <p:sp>
        <p:nvSpPr>
          <p:cNvPr id="3" name="Content Placeholder 2"/>
          <p:cNvSpPr>
            <a:spLocks noGrp="1"/>
          </p:cNvSpPr>
          <p:nvPr>
            <p:ph idx="1"/>
          </p:nvPr>
        </p:nvSpPr>
        <p:spPr>
          <a:xfrm>
            <a:off x="899592" y="1916832"/>
            <a:ext cx="6921333" cy="3941025"/>
          </a:xfrm>
        </p:spPr>
        <p:txBody>
          <a:bodyPr>
            <a:noAutofit/>
          </a:bodyPr>
          <a:lstStyle/>
          <a:p>
            <a:r>
              <a:rPr lang="en-GB" sz="2000" dirty="0"/>
              <a:t>In depth assessment – (SOCRATES assessment – Site, Onset, Character, Radiation, Associations, Time Course, Exacerbating/relieving factors, Severity)</a:t>
            </a:r>
          </a:p>
          <a:p>
            <a:r>
              <a:rPr lang="en-GB" sz="2000" dirty="0"/>
              <a:t>Regular use of pain relief </a:t>
            </a:r>
          </a:p>
          <a:p>
            <a:r>
              <a:rPr lang="en-GB" sz="2000" dirty="0"/>
              <a:t>Pain relief usually given by mouth where possible in the form of tablets or liquids. It can also be given using patches stuck onto the skin. If patient is unable to take medications by mouth/is at end of life, can be given by injections or by using a syringe driver.</a:t>
            </a:r>
          </a:p>
          <a:p>
            <a:r>
              <a:rPr lang="en-GB" sz="2000" dirty="0"/>
              <a:t>Patient can experience side effects. Nausea, constipation and drowsiness are most common side effects.</a:t>
            </a:r>
          </a:p>
        </p:txBody>
      </p:sp>
    </p:spTree>
    <p:extLst>
      <p:ext uri="{BB962C8B-B14F-4D97-AF65-F5344CB8AC3E}">
        <p14:creationId xmlns:p14="http://schemas.microsoft.com/office/powerpoint/2010/main" val="24635106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What can you do to help manage pain?</a:t>
            </a:r>
          </a:p>
        </p:txBody>
      </p:sp>
      <p:sp>
        <p:nvSpPr>
          <p:cNvPr id="3" name="Content Placeholder 2"/>
          <p:cNvSpPr>
            <a:spLocks noGrp="1"/>
          </p:cNvSpPr>
          <p:nvPr>
            <p:ph idx="1"/>
          </p:nvPr>
        </p:nvSpPr>
        <p:spPr/>
        <p:txBody>
          <a:bodyPr>
            <a:normAutofit/>
          </a:bodyPr>
          <a:lstStyle/>
          <a:p>
            <a:r>
              <a:rPr lang="en-GB" dirty="0"/>
              <a:t>Monitor for signs of pain when giving care</a:t>
            </a:r>
          </a:p>
          <a:p>
            <a:r>
              <a:rPr lang="en-GB" dirty="0"/>
              <a:t>If possible report site and severity of pain to family or Nurse, so painkillers can be given in a timely manner</a:t>
            </a:r>
          </a:p>
          <a:p>
            <a:r>
              <a:rPr lang="en-GB" dirty="0"/>
              <a:t>If appropriate assist patient into a comfortable position</a:t>
            </a:r>
          </a:p>
          <a:p>
            <a:r>
              <a:rPr lang="en-GB" dirty="0"/>
              <a:t>Be calm and reassuring. Talk to patient, try to get them to relax, controlled breathing, distraction techniques</a:t>
            </a:r>
          </a:p>
          <a:p>
            <a:endParaRPr lang="en-GB" dirty="0"/>
          </a:p>
        </p:txBody>
      </p:sp>
    </p:spTree>
    <p:extLst>
      <p:ext uri="{BB962C8B-B14F-4D97-AF65-F5344CB8AC3E}">
        <p14:creationId xmlns:p14="http://schemas.microsoft.com/office/powerpoint/2010/main" val="33018472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Nausea and Vomiting</a:t>
            </a:r>
          </a:p>
        </p:txBody>
      </p:sp>
      <p:sp>
        <p:nvSpPr>
          <p:cNvPr id="3" name="Content Placeholder 2"/>
          <p:cNvSpPr>
            <a:spLocks noGrp="1"/>
          </p:cNvSpPr>
          <p:nvPr>
            <p:ph idx="1"/>
          </p:nvPr>
        </p:nvSpPr>
        <p:spPr/>
        <p:txBody>
          <a:bodyPr>
            <a:normAutofit/>
          </a:bodyPr>
          <a:lstStyle/>
          <a:p>
            <a:r>
              <a:rPr lang="en-GB" dirty="0"/>
              <a:t>Can be caused by many drugs</a:t>
            </a:r>
          </a:p>
          <a:p>
            <a:r>
              <a:rPr lang="en-GB" dirty="0"/>
              <a:t>Gastric problems such as inflammation or ulcers</a:t>
            </a:r>
          </a:p>
          <a:p>
            <a:r>
              <a:rPr lang="en-GB" dirty="0"/>
              <a:t>Bowel obstruction caused by untreated constipation</a:t>
            </a:r>
          </a:p>
          <a:p>
            <a:r>
              <a:rPr lang="en-GB" dirty="0"/>
              <a:t>Some types of cancer more likely to cause people to feel sick and vomit</a:t>
            </a:r>
          </a:p>
          <a:p>
            <a:r>
              <a:rPr lang="en-GB" dirty="0"/>
              <a:t>Need for in depth assessment and patterns as this will assist in obtaining the correct treatment</a:t>
            </a:r>
          </a:p>
        </p:txBody>
      </p:sp>
    </p:spTree>
    <p:extLst>
      <p:ext uri="{BB962C8B-B14F-4D97-AF65-F5344CB8AC3E}">
        <p14:creationId xmlns:p14="http://schemas.microsoft.com/office/powerpoint/2010/main" val="18419329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Treating Nausea and Vomiting</a:t>
            </a:r>
          </a:p>
        </p:txBody>
      </p:sp>
      <p:sp>
        <p:nvSpPr>
          <p:cNvPr id="3" name="Content Placeholder 2"/>
          <p:cNvSpPr>
            <a:spLocks noGrp="1"/>
          </p:cNvSpPr>
          <p:nvPr>
            <p:ph idx="1"/>
          </p:nvPr>
        </p:nvSpPr>
        <p:spPr/>
        <p:txBody>
          <a:bodyPr>
            <a:normAutofit/>
          </a:bodyPr>
          <a:lstStyle/>
          <a:p>
            <a:r>
              <a:rPr lang="en-GB" dirty="0"/>
              <a:t>Regular use of anti sickness medication (various types used depending on the cause), oral or injections</a:t>
            </a:r>
          </a:p>
          <a:p>
            <a:r>
              <a:rPr lang="en-GB" dirty="0"/>
              <a:t>Eat little and often</a:t>
            </a:r>
          </a:p>
          <a:p>
            <a:r>
              <a:rPr lang="en-GB" dirty="0"/>
              <a:t>Eat bland, dry foods</a:t>
            </a:r>
          </a:p>
          <a:p>
            <a:r>
              <a:rPr lang="en-GB" dirty="0"/>
              <a:t>Sip fizzy drinks</a:t>
            </a:r>
          </a:p>
          <a:p>
            <a:r>
              <a:rPr lang="en-GB" dirty="0"/>
              <a:t>Eat warm or cold foods, hot foods smell stronger</a:t>
            </a:r>
          </a:p>
          <a:p>
            <a:r>
              <a:rPr lang="en-GB" dirty="0"/>
              <a:t>Can try foods containing ginger</a:t>
            </a:r>
          </a:p>
          <a:p>
            <a:r>
              <a:rPr lang="en-GB" dirty="0"/>
              <a:t>Positioning of person</a:t>
            </a:r>
          </a:p>
        </p:txBody>
      </p:sp>
    </p:spTree>
    <p:extLst>
      <p:ext uri="{BB962C8B-B14F-4D97-AF65-F5344CB8AC3E}">
        <p14:creationId xmlns:p14="http://schemas.microsoft.com/office/powerpoint/2010/main" val="2358186671"/>
      </p:ext>
    </p:extLst>
  </p:cSld>
  <p:clrMapOvr>
    <a:masterClrMapping/>
  </p:clrMapOvr>
</p:sld>
</file>

<file path=ppt/theme/theme1.xml><?xml version="1.0" encoding="utf-8"?>
<a:theme xmlns:a="http://schemas.openxmlformats.org/drawingml/2006/main" name="Theme1">
  <a:themeElements>
    <a:clrScheme name="Custom 13">
      <a:dk1>
        <a:sysClr val="windowText" lastClr="000000"/>
      </a:dk1>
      <a:lt1>
        <a:sysClr val="window" lastClr="FFFFFF"/>
      </a:lt1>
      <a:dk2>
        <a:srgbClr val="2B142D"/>
      </a:dk2>
      <a:lt2>
        <a:srgbClr val="3DBDF2"/>
      </a:lt2>
      <a:accent1>
        <a:srgbClr val="9F2463"/>
      </a:accent1>
      <a:accent2>
        <a:srgbClr val="9F2463"/>
      </a:accent2>
      <a:accent3>
        <a:srgbClr val="FCCC0B"/>
      </a:accent3>
      <a:accent4>
        <a:srgbClr val="38ADDD"/>
      </a:accent4>
      <a:accent5>
        <a:srgbClr val="9A2461"/>
      </a:accent5>
      <a:accent6>
        <a:srgbClr val="130D5C"/>
      </a:accent6>
      <a:hlink>
        <a:srgbClr val="BC5FBC"/>
      </a:hlink>
      <a:folHlink>
        <a:srgbClr val="3DBAF0"/>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Theme1" id="{8FE22EB9-DEE0-4671-AF6E-8C47F386A2D7}" vid="{6A85116D-45E7-431E-A9B4-92E04207AC7C}"/>
    </a:ext>
  </a:extLst>
</a:theme>
</file>

<file path=docProps/app.xml><?xml version="1.0" encoding="utf-8"?>
<Properties xmlns="http://schemas.openxmlformats.org/officeDocument/2006/extended-properties" xmlns:vt="http://schemas.openxmlformats.org/officeDocument/2006/docPropsVTypes">
  <Template>Theme1</Template>
  <TotalTime>321</TotalTime>
  <Words>1186</Words>
  <Application>Microsoft Office PowerPoint</Application>
  <PresentationFormat>On-screen Show (4:3)</PresentationFormat>
  <Paragraphs>125</Paragraphs>
  <Slides>24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24</vt:i4>
      </vt:variant>
    </vt:vector>
  </HeadingPairs>
  <TitlesOfParts>
    <vt:vector size="27" baseType="lpstr">
      <vt:lpstr>Rockwell</vt:lpstr>
      <vt:lpstr>Wingdings</vt:lpstr>
      <vt:lpstr>Theme1</vt:lpstr>
      <vt:lpstr>Recognising Symptoms at End of Life</vt:lpstr>
      <vt:lpstr>What are the top 5 common symptoms at the end of life?</vt:lpstr>
      <vt:lpstr>Most common symptoms at End of Life</vt:lpstr>
      <vt:lpstr>Pain</vt:lpstr>
      <vt:lpstr>PowerPoint Presentation</vt:lpstr>
      <vt:lpstr>Treatment of Pain</vt:lpstr>
      <vt:lpstr>What can you do to help manage pain?</vt:lpstr>
      <vt:lpstr>Nausea and Vomiting</vt:lpstr>
      <vt:lpstr>Treating Nausea and Vomiting</vt:lpstr>
      <vt:lpstr>Constipation</vt:lpstr>
      <vt:lpstr>PowerPoint Presentation</vt:lpstr>
      <vt:lpstr>Loss of Appetite &amp; Weight Loss</vt:lpstr>
      <vt:lpstr>Managing Loss of Appetite</vt:lpstr>
      <vt:lpstr>Breathlessness</vt:lpstr>
      <vt:lpstr>Treating Breathlessness</vt:lpstr>
      <vt:lpstr>PowerPoint Presentation</vt:lpstr>
      <vt:lpstr>Mouth Problems</vt:lpstr>
      <vt:lpstr>Management of Mouth Problems</vt:lpstr>
      <vt:lpstr>Other symptoms</vt:lpstr>
      <vt:lpstr>Recognising the Dying Phase: Last Days of Life</vt:lpstr>
      <vt:lpstr>PowerPoint Presentation</vt:lpstr>
      <vt:lpstr>PowerPoint Presentation</vt:lpstr>
      <vt:lpstr>PowerPoint Presentation</vt:lpstr>
      <vt:lpstr>PowerPoint Presentation</vt:lpstr>
    </vt:vector>
  </TitlesOfParts>
  <Company>Rotherham Doncaster &amp; South Humber NHS Trust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dc:title>
  <dc:creator>Hemingway, Gillian</dc:creator>
  <cp:lastModifiedBy>Thornley Louise  - Derbyshire LMC</cp:lastModifiedBy>
  <cp:revision>31</cp:revision>
  <dcterms:created xsi:type="dcterms:W3CDTF">2015-03-17T22:39:02Z</dcterms:created>
  <dcterms:modified xsi:type="dcterms:W3CDTF">2020-03-25T12:15:58Z</dcterms:modified>
</cp:coreProperties>
</file>