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4" r:id="rId3"/>
  </p:sldMasterIdLst>
  <p:notesMasterIdLst>
    <p:notesMasterId r:id="rId20"/>
  </p:notesMasterIdLst>
  <p:sldIdLst>
    <p:sldId id="256" r:id="rId4"/>
    <p:sldId id="257" r:id="rId5"/>
    <p:sldId id="264" r:id="rId6"/>
    <p:sldId id="259" r:id="rId7"/>
    <p:sldId id="265" r:id="rId8"/>
    <p:sldId id="583" r:id="rId9"/>
    <p:sldId id="261" r:id="rId10"/>
    <p:sldId id="266" r:id="rId11"/>
    <p:sldId id="569" r:id="rId12"/>
    <p:sldId id="577" r:id="rId13"/>
    <p:sldId id="573" r:id="rId14"/>
    <p:sldId id="263" r:id="rId15"/>
    <p:sldId id="267" r:id="rId16"/>
    <p:sldId id="274" r:id="rId17"/>
    <p:sldId id="269" r:id="rId18"/>
    <p:sldId id="275" r:id="rId1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00FFFF"/>
    <a:srgbClr val="FF00FF"/>
    <a:srgbClr val="660066"/>
    <a:srgbClr val="008000"/>
    <a:srgbClr val="800000"/>
    <a:srgbClr val="99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14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78" y="708"/>
      </p:cViewPr>
      <p:guideLst>
        <p:guide orient="horz" pos="2160"/>
        <p:guide pos="39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7B2D-5999-4C5D-8D40-59B91F3D878E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D476-DAE4-4BBF-BAF1-61BD9ECDB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8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D476-DAE4-4BBF-BAF1-61BD9ECDBA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D476-DAE4-4BBF-BAF1-61BD9ECDBA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6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3098C-7C98-408D-8551-A43B846CB8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06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3098C-7C98-408D-8551-A43B846CB8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94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3098C-7C98-408D-8551-A43B846CB8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3098C-7C98-408D-8551-A43B846CB8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9FE0FC40-5162-43F1-8E12-B6E091378C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1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9FE0FC40-5162-43F1-8E12-B6E091378C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FC40-5162-43F1-8E12-B6E091378C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81" y="188641"/>
            <a:ext cx="182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FC40-5162-43F1-8E12-B6E091378C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81" y="188641"/>
            <a:ext cx="182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scouse@nhs.net" TargetMode="External"/><Relationship Id="rId2" Type="http://schemas.openxmlformats.org/officeDocument/2006/relationships/hyperlink" Target="mailto:clive.newman3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ma.prokopiuk@nhs.net" TargetMode="External"/><Relationship Id="rId5" Type="http://schemas.openxmlformats.org/officeDocument/2006/relationships/hyperlink" Target="mailto:Helen.dean14@nhs.net" TargetMode="External"/><Relationship Id="rId4" Type="http://schemas.openxmlformats.org/officeDocument/2006/relationships/hyperlink" Target="mailto:Hannah.belcher@nhs.ne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mma.prokopiuk@nhs.net" TargetMode="External"/><Relationship Id="rId3" Type="http://schemas.openxmlformats.org/officeDocument/2006/relationships/hyperlink" Target="mailto:ddccg.derbyshiregppractices@nhs.net" TargetMode="External"/><Relationship Id="rId7" Type="http://schemas.openxmlformats.org/officeDocument/2006/relationships/hyperlink" Target="mailto:Helen.dean14@nhs.net" TargetMode="External"/><Relationship Id="rId2" Type="http://schemas.openxmlformats.org/officeDocument/2006/relationships/hyperlink" Target="mailto:stevenlloyd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annah.belcher@nhs.net" TargetMode="External"/><Relationship Id="rId5" Type="http://schemas.openxmlformats.org/officeDocument/2006/relationships/hyperlink" Target="mailto:Marie.scouse@nhs.net" TargetMode="External"/><Relationship Id="rId4" Type="http://schemas.openxmlformats.org/officeDocument/2006/relationships/hyperlink" Target="mailto:clive.newman3@nh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DLMC.GPTF@nhs.net" TargetMode="External"/><Relationship Id="rId2" Type="http://schemas.openxmlformats.org/officeDocument/2006/relationships/hyperlink" Target="mailto:DDLMC.Office@nhs.ne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623732"/>
          </a:xfrm>
        </p:spPr>
        <p:txBody>
          <a:bodyPr>
            <a:noAutofit/>
          </a:bodyPr>
          <a:lstStyle/>
          <a:p>
            <a:r>
              <a:rPr lang="en-GB" sz="2400" dirty="0"/>
              <a:t>Derbyshire – Practices, Place, PCNs, CCG and GPTF</a:t>
            </a:r>
            <a:br>
              <a:rPr lang="en-GB" sz="2400" b="1" dirty="0"/>
            </a:br>
            <a:r>
              <a:rPr lang="en-GB" sz="1050" dirty="0">
                <a:solidFill>
                  <a:schemeClr val="tx1"/>
                </a:solidFill>
              </a:rPr>
              <a:t>Maps and Who’s Who</a:t>
            </a:r>
            <a:r>
              <a:rPr lang="en-GB" sz="1050" dirty="0"/>
              <a:t>. </a:t>
            </a:r>
            <a:br>
              <a:rPr lang="en-GB" sz="1050" dirty="0"/>
            </a:br>
            <a:r>
              <a:rPr lang="en-GB" sz="1050" dirty="0"/>
              <a:t>Information is correct at the time of </a:t>
            </a:r>
            <a:r>
              <a:rPr lang="en-GB" sz="1050"/>
              <a:t>publish 6.11. </a:t>
            </a:r>
            <a:r>
              <a:rPr lang="en-GB" sz="1050" dirty="0"/>
              <a:t>2019</a:t>
            </a:r>
            <a:br>
              <a:rPr lang="en-GB" sz="105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193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811" y="1368463"/>
          <a:ext cx="8757206" cy="243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9151">
                <a:tc>
                  <a:txBody>
                    <a:bodyPr/>
                    <a:lstStyle/>
                    <a:p>
                      <a:pPr algn="ctr"/>
                      <a:endParaRPr lang="en-GB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Clinical &amp; Professional  Links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Strategy Boards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Practice / CCG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UHDB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CRH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DCHS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DHcFT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DHU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Derby City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Children’s and Young Persons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Sophie Taylor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Cathy Winfield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 Barrow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Louise Merriman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Viren Asher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 Spencer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 Owolabi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Maternity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Sophie Taylor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(also link to MH)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Cathy Winfield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 Gustard </a:t>
                      </a:r>
                    </a:p>
                    <a:p>
                      <a:endParaRPr lang="en-GB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>
          <a:xfrm>
            <a:off x="170811" y="504367"/>
            <a:ext cx="6794070" cy="510135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44083"/>
            <a:r>
              <a:rPr lang="en-GB" sz="1662" dirty="0">
                <a:solidFill>
                  <a:srgbClr val="4F81BD"/>
                </a:solidFill>
              </a:rPr>
              <a:t>Clinical &amp; Professional Links</a:t>
            </a:r>
          </a:p>
        </p:txBody>
      </p:sp>
    </p:spTree>
    <p:extLst>
      <p:ext uri="{BB962C8B-B14F-4D97-AF65-F5344CB8AC3E}">
        <p14:creationId xmlns:p14="http://schemas.microsoft.com/office/powerpoint/2010/main" val="196882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7989" y="1036119"/>
          <a:ext cx="8640966" cy="523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8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1467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Delivery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Boards</a:t>
                      </a:r>
                      <a:endParaRPr lang="en-GB" sz="8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80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Clinical &amp; Professional Links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25">
                <a:tc vMerge="1"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Practice/CCG</a:t>
                      </a:r>
                      <a:endParaRPr lang="en-GB" sz="8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UHDB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CRH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DCHS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DHcFT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DHU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DCC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Derby City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1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A) Planned Care Delivery Board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 Ruth Cooper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Mr Arthur Stephen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28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MSK Programme Board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 Vikas Gupta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Mr Simon Pickering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23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Outpatients Programme Board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Dr Arne Rose</a:t>
                      </a:r>
                    </a:p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99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Theatres Programme Board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Ophthalmology Board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 Raj Komal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Mr Roger Holden</a:t>
                      </a:r>
                    </a:p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Sanjay Choudhary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783"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B) Place Delivery Board  </a:t>
                      </a:r>
                    </a:p>
                    <a:p>
                      <a:r>
                        <a:rPr lang="en-GB" sz="800" b="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Supported by 8 Alliance</a:t>
                      </a:r>
                      <a:r>
                        <a:rPr lang="en-GB" sz="800" b="0" i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Groups (see slide 3)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Penny</a:t>
                      </a: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Blackwell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Ben Pearson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Bola Owolabi (frailty)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Perveez Sadiq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C) Mental Health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Disabilities Delivery Board/s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MH/ LD/Autism: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 Sohrab Panday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Dementia: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 Justin Walker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Dr Magnus Harrison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Tracey Sellers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Phil Taylor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+mn-lt"/>
                          <a:cs typeface="Arial" panose="020B0604020202020204" pitchFamily="34" charset="0"/>
                        </a:rPr>
                        <a:t>D) Urgent Care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Paul Wood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 confirm from capacity work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Mansur Reza/ Chris Whale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Ian Lawrence</a:t>
                      </a:r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u="none" dirty="0">
                          <a:latin typeface="+mn-lt"/>
                          <a:cs typeface="Arial" panose="020B0604020202020204" pitchFamily="34" charset="0"/>
                        </a:rPr>
                        <a:t>E) End of Life </a:t>
                      </a:r>
                      <a:endParaRPr lang="en-GB" sz="800" b="1" u="none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Pauline Love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Lynne Andrews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185051" y="371429"/>
            <a:ext cx="6912768" cy="510135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en-GB" sz="1662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Professional Links</a:t>
            </a:r>
          </a:p>
        </p:txBody>
      </p:sp>
    </p:spTree>
    <p:extLst>
      <p:ext uri="{BB962C8B-B14F-4D97-AF65-F5344CB8AC3E}">
        <p14:creationId xmlns:p14="http://schemas.microsoft.com/office/powerpoint/2010/main" val="229961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0C1E-A7A1-4815-BEE8-1DAD81A3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5" y="1281004"/>
            <a:ext cx="3255264" cy="4295991"/>
          </a:xfrm>
        </p:spPr>
        <p:txBody>
          <a:bodyPr>
            <a:normAutofit fontScale="90000"/>
          </a:bodyPr>
          <a:lstStyle/>
          <a:p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GP Alliance</a:t>
            </a:r>
            <a:br>
              <a:rPr lang="en-GB" sz="3100" dirty="0"/>
            </a:br>
            <a:r>
              <a:rPr lang="en-GB" sz="3100" dirty="0"/>
              <a:t> </a:t>
            </a: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GP Alliance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Place Board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JUCD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PCLG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Training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3B0A-6DA5-40EB-890A-C116B1F4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GP Alliance Lead </a:t>
            </a:r>
          </a:p>
          <a:p>
            <a:pPr lvl="1"/>
            <a:r>
              <a:rPr lang="en-GB" dirty="0"/>
              <a:t>Dr Duncan Gooch</a:t>
            </a:r>
          </a:p>
          <a:p>
            <a:r>
              <a:rPr lang="en-GB" b="1" dirty="0"/>
              <a:t>Place Board Chair </a:t>
            </a:r>
          </a:p>
          <a:p>
            <a:pPr lvl="1"/>
            <a:r>
              <a:rPr lang="en-GB" dirty="0"/>
              <a:t>Dr Penny Blackwell</a:t>
            </a:r>
          </a:p>
          <a:p>
            <a:r>
              <a:rPr lang="en-GB" b="1" dirty="0"/>
              <a:t>JUCD Chair </a:t>
            </a:r>
          </a:p>
          <a:p>
            <a:pPr lvl="1"/>
            <a:r>
              <a:rPr lang="en-GB" dirty="0"/>
              <a:t>Mr John MacDonald</a:t>
            </a:r>
          </a:p>
          <a:p>
            <a:r>
              <a:rPr lang="en-GB" b="1" dirty="0"/>
              <a:t>Primary Care Leadership Group</a:t>
            </a:r>
          </a:p>
          <a:p>
            <a:pPr lvl="1"/>
            <a:r>
              <a:rPr lang="en-GB" dirty="0"/>
              <a:t>Dr Steve Lloyd</a:t>
            </a:r>
          </a:p>
          <a:p>
            <a:r>
              <a:rPr lang="en-GB" b="1" dirty="0"/>
              <a:t>GP Training Hub Leads  </a:t>
            </a:r>
          </a:p>
          <a:p>
            <a:pPr lvl="1"/>
            <a:r>
              <a:rPr lang="en-GB" dirty="0"/>
              <a:t>Dr Chris Hewitt  HEE Associate Postgrad Dean </a:t>
            </a:r>
          </a:p>
          <a:p>
            <a:pPr lvl="1"/>
            <a:r>
              <a:rPr lang="en-GB" dirty="0"/>
              <a:t>Dr Stuart Holloway HEE Associate Postgrad Dean  </a:t>
            </a:r>
          </a:p>
          <a:p>
            <a:pPr lvl="1"/>
            <a:r>
              <a:rPr lang="en-GB" dirty="0"/>
              <a:t>Dr Ilona Bendefy and Dr Andy </a:t>
            </a:r>
            <a:r>
              <a:rPr lang="en-GB" dirty="0" err="1"/>
              <a:t>Fyall</a:t>
            </a:r>
            <a:r>
              <a:rPr lang="en-GB" dirty="0"/>
              <a:t> Educational leads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2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114" cy="1066130"/>
          </a:xfrm>
        </p:spPr>
        <p:txBody>
          <a:bodyPr>
            <a:noAutofit/>
          </a:bodyPr>
          <a:lstStyle/>
          <a:p>
            <a:r>
              <a:rPr lang="en-GB" sz="1400" dirty="0"/>
              <a:t>The Primary Care Team NHS Derby City and Derbyshire CCG</a:t>
            </a:r>
            <a:br>
              <a:rPr lang="en-GB" sz="1400" dirty="0"/>
            </a:br>
            <a:r>
              <a:rPr lang="en-GB" sz="1200" dirty="0"/>
              <a:t>What we do: commission General Practice and Optometry in Derbyshire and support General Practice development.  The team sits within the CCG’s Medical Directorate (led by Dr Steve Lloyd). Clive Newman (</a:t>
            </a:r>
            <a:r>
              <a:rPr lang="en-GB" sz="1200" dirty="0">
                <a:hlinkClick r:id="rId2"/>
              </a:rPr>
              <a:t>clive.newman3@nhs.net</a:t>
            </a:r>
            <a:r>
              <a:rPr lang="en-GB" sz="1200" dirty="0"/>
              <a:t>) is Director of GP Development.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04038"/>
              </p:ext>
            </p:extLst>
          </p:nvPr>
        </p:nvGraphicFramePr>
        <p:xfrm>
          <a:off x="467544" y="1412777"/>
          <a:ext cx="8237069" cy="5328700"/>
        </p:xfrm>
        <a:graphic>
          <a:graphicData uri="http://schemas.openxmlformats.org/drawingml/2006/table">
            <a:tbl>
              <a:tblPr/>
              <a:tblGrid>
                <a:gridCol w="172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65">
                <a:tc>
                  <a:txBody>
                    <a:bodyPr/>
                    <a:lstStyle/>
                    <a:p>
                      <a:r>
                        <a:rPr lang="en-GB" dirty="0"/>
                        <a:t>Team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Areas covered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235">
                <a:tc>
                  <a:txBody>
                    <a:bodyPr/>
                    <a:lstStyle/>
                    <a:p>
                      <a:r>
                        <a:rPr lang="en-GB" sz="1600" dirty="0"/>
                        <a:t>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Patient 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Clinical</a:t>
                      </a:r>
                      <a:r>
                        <a:rPr lang="en-GB" sz="1600" baseline="0" dirty="0"/>
                        <a:t> Effectiveness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Patient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Nurse development (including GPN 10 point plan)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Marie Scouse</a:t>
                      </a:r>
                    </a:p>
                    <a:p>
                      <a:r>
                        <a:rPr lang="en-GB" sz="1600" dirty="0">
                          <a:hlinkClick r:id="rId3"/>
                        </a:rPr>
                        <a:t>Marie.scouse@nhs.net</a:t>
                      </a:r>
                      <a:endParaRPr lang="en-GB" sz="1600" dirty="0"/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01246  514060</a:t>
                      </a: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Mob: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07826890363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679">
                <a:tc>
                  <a:txBody>
                    <a:bodyPr/>
                    <a:lstStyle/>
                    <a:p>
                      <a:r>
                        <a:rPr lang="en-GB" sz="1600" dirty="0"/>
                        <a:t>GP</a:t>
                      </a:r>
                      <a:r>
                        <a:rPr lang="en-GB" sz="1600" baseline="0" dirty="0"/>
                        <a:t> commissioning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Commission national contract: link for all contract queries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CCG commissioned enhanced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New</a:t>
                      </a:r>
                      <a:r>
                        <a:rPr lang="en-GB" sz="1600" baseline="0" dirty="0"/>
                        <a:t> GP Contract and PCN contracts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Hannah Belcher</a:t>
                      </a:r>
                    </a:p>
                    <a:p>
                      <a:r>
                        <a:rPr lang="en-GB" sz="1600" dirty="0">
                          <a:hlinkClick r:id="rId4"/>
                        </a:rPr>
                        <a:t>Hannah.belcher@nhs.net</a:t>
                      </a:r>
                      <a:endParaRPr lang="en-GB" sz="1600" dirty="0"/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01246  514205</a:t>
                      </a: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Mob: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07825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112874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349">
                <a:tc>
                  <a:txBody>
                    <a:bodyPr/>
                    <a:lstStyle/>
                    <a:p>
                      <a:r>
                        <a:rPr lang="en-GB" sz="1600" dirty="0"/>
                        <a:t>Transformation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GP Forward View (including</a:t>
                      </a:r>
                      <a:r>
                        <a:rPr lang="en-GB" sz="1600" baseline="0" dirty="0"/>
                        <a:t> e</a:t>
                      </a:r>
                      <a:r>
                        <a:rPr lang="en-GB" sz="1600" dirty="0"/>
                        <a:t>xtended access and workforce)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Digital (with Paul Hetherington)</a:t>
                      </a:r>
                      <a:r>
                        <a:rPr lang="en-GB" sz="1600" baseline="0" dirty="0"/>
                        <a:t> 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GP strategy (incl.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Premises</a:t>
                      </a:r>
                      <a:r>
                        <a:rPr lang="en-GB" sz="1600" baseline="0" dirty="0"/>
                        <a:t> strategy)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Supporting PCN development &amp; new contract / new models of care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Helen Dean</a:t>
                      </a:r>
                    </a:p>
                    <a:p>
                      <a:r>
                        <a:rPr lang="en-GB" sz="1600" dirty="0">
                          <a:hlinkClick r:id="rId5"/>
                        </a:rPr>
                        <a:t>Helen.dean14@nhs.net</a:t>
                      </a:r>
                      <a:endParaRPr lang="en-GB" sz="1600" dirty="0"/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</a:t>
                      </a:r>
                      <a:r>
                        <a:rPr lang="en-GB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01332 868666 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1" dirty="0"/>
                        <a:t>Emma Prokopiuk </a:t>
                      </a:r>
                    </a:p>
                    <a:p>
                      <a:r>
                        <a:rPr lang="en-GB" sz="1600" b="0" dirty="0">
                          <a:hlinkClick r:id="rId6"/>
                        </a:rPr>
                        <a:t>emma.prokopiuk@nhs.net</a:t>
                      </a:r>
                      <a:endParaRPr lang="en-GB" sz="1600" b="0" dirty="0"/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Mob: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07825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112874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6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8640"/>
            <a:ext cx="7470774" cy="1077452"/>
          </a:xfrm>
        </p:spPr>
        <p:txBody>
          <a:bodyPr/>
          <a:lstStyle/>
          <a:p>
            <a:r>
              <a:rPr lang="en-GB" sz="1400" dirty="0"/>
              <a:t>The Primary Care Team NHS Derby City and Derbyshire CCG </a:t>
            </a:r>
            <a:br>
              <a:rPr lang="en-GB" sz="1400" dirty="0"/>
            </a:br>
            <a:r>
              <a:rPr lang="en-GB" sz="1400" dirty="0"/>
              <a:t>Who we are: the team is split into three sub teams: quality, commissioning and transformation.  We are based in Chesterfield (Scarsdale) and Derby (Cardinal Square)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Insert organisational chart – </a:t>
            </a:r>
            <a:r>
              <a:rPr lang="en-GB" sz="1800" dirty="0"/>
              <a:t>amended to show HB appointment alongside HD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2493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8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285"/>
            <a:ext cx="8229600" cy="911487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Getting in touch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30603"/>
              </p:ext>
            </p:extLst>
          </p:nvPr>
        </p:nvGraphicFramePr>
        <p:xfrm>
          <a:off x="299606" y="1329399"/>
          <a:ext cx="7747114" cy="4937760"/>
        </p:xfrm>
        <a:graphic>
          <a:graphicData uri="http://schemas.openxmlformats.org/drawingml/2006/table">
            <a:tbl>
              <a:tblPr/>
              <a:tblGrid>
                <a:gridCol w="132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092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55">
                <a:tc>
                  <a:txBody>
                    <a:bodyPr/>
                    <a:lstStyle/>
                    <a:p>
                      <a:r>
                        <a:rPr lang="en-GB" sz="1400" dirty="0"/>
                        <a:t>Dr. Steve Lloyd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Medica</a:t>
                      </a:r>
                      <a:r>
                        <a:rPr lang="en-GB" sz="1400" baseline="0" dirty="0"/>
                        <a:t>l Director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dirty="0">
                          <a:hlinkClick r:id="rId2"/>
                        </a:rPr>
                        <a:t>stevenlloyd@nhs.net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83">
                <a:tc>
                  <a:txBody>
                    <a:bodyPr/>
                    <a:lstStyle/>
                    <a:p>
                      <a:r>
                        <a:rPr lang="en-GB" sz="1400" dirty="0"/>
                        <a:t>Dr. Kath Bagshaw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Deputy</a:t>
                      </a:r>
                      <a:r>
                        <a:rPr lang="en-GB" sz="1400" baseline="0" dirty="0"/>
                        <a:t> Medical Director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Via.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>
                          <a:hlinkClick r:id="rId3"/>
                        </a:rPr>
                        <a:t>ddccg.derbyshiregppractices@nhs.net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5">
                <a:tc>
                  <a:txBody>
                    <a:bodyPr/>
                    <a:lstStyle/>
                    <a:p>
                      <a:r>
                        <a:rPr lang="en-GB" sz="1400" dirty="0"/>
                        <a:t>Dr. Sam Taylor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Deputy Medical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Via.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>
                          <a:hlinkClick r:id="rId3"/>
                        </a:rPr>
                        <a:t>ddccg.derbyshiregppractices@nhs.net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07">
                <a:tc>
                  <a:txBody>
                    <a:bodyPr/>
                    <a:lstStyle/>
                    <a:p>
                      <a:r>
                        <a:rPr lang="en-GB" sz="1400" dirty="0"/>
                        <a:t>Clive Newman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Director</a:t>
                      </a:r>
                      <a:r>
                        <a:rPr lang="en-GB" sz="1400" baseline="0" dirty="0"/>
                        <a:t> of GP Development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hlinkClick r:id="rId4"/>
                        </a:rPr>
                        <a:t>clive.newman3@nhs.net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07920 283518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07">
                <a:tc>
                  <a:txBody>
                    <a:bodyPr/>
                    <a:lstStyle/>
                    <a:p>
                      <a:r>
                        <a:rPr lang="en-GB" sz="1400" dirty="0"/>
                        <a:t>Marie</a:t>
                      </a:r>
                      <a:r>
                        <a:rPr lang="en-GB" sz="1400" baseline="0" dirty="0"/>
                        <a:t> Scouse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Assistant Director of Nursing Quality, Primary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5"/>
                        </a:rPr>
                        <a:t>Marie.scouse@nhs.net</a:t>
                      </a:r>
                      <a:endParaRPr lang="en-GB" sz="1400" dirty="0"/>
                    </a:p>
                    <a:p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07826890363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73">
                <a:tc>
                  <a:txBody>
                    <a:bodyPr/>
                    <a:lstStyle/>
                    <a:p>
                      <a:r>
                        <a:rPr lang="en-GB" sz="1400" dirty="0"/>
                        <a:t>Hannah</a:t>
                      </a:r>
                      <a:r>
                        <a:rPr lang="en-GB" sz="1400" baseline="0" dirty="0"/>
                        <a:t> Belcher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Assistant Director,</a:t>
                      </a:r>
                      <a:r>
                        <a:rPr lang="en-GB" sz="1400" baseline="0" dirty="0"/>
                        <a:t> GP</a:t>
                      </a:r>
                      <a:r>
                        <a:rPr lang="en-GB" sz="1400" dirty="0"/>
                        <a:t> Commissioning &amp;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hlinkClick r:id="rId6"/>
                        </a:rPr>
                        <a:t>Hannah.belcher@nhs.net</a:t>
                      </a:r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07825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112874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539">
                <a:tc>
                  <a:txBody>
                    <a:bodyPr/>
                    <a:lstStyle/>
                    <a:p>
                      <a:r>
                        <a:rPr lang="en-GB" sz="1400" dirty="0"/>
                        <a:t>Helen</a:t>
                      </a:r>
                      <a:r>
                        <a:rPr lang="en-GB" sz="1400" baseline="0" dirty="0"/>
                        <a:t> Dean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Assistant Director,</a:t>
                      </a:r>
                      <a:r>
                        <a:rPr lang="en-GB" sz="1400" baseline="0" dirty="0"/>
                        <a:t> GP Commissioning &amp; Development (Wed – Friday)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7"/>
                        </a:rPr>
                        <a:t>Helen.dean14@nhs.net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01332 868666 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39">
                <a:tc>
                  <a:txBody>
                    <a:bodyPr/>
                    <a:lstStyle/>
                    <a:p>
                      <a:r>
                        <a:rPr lang="en-GB" sz="1400" dirty="0"/>
                        <a:t>Emma Prokopiuk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Head of GP Commissioning &amp; Development (Mon – Thurs)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0" dirty="0">
                          <a:hlinkClick r:id="rId8"/>
                        </a:rPr>
                        <a:t>emma.prokopiuk@nhs.net</a:t>
                      </a:r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07825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112874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33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7FFAD-84C7-4C9E-9CBE-CAF56528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6" y="2618581"/>
            <a:ext cx="3255264" cy="1162050"/>
          </a:xfrm>
        </p:spPr>
        <p:txBody>
          <a:bodyPr>
            <a:normAutofit fontScale="90000"/>
          </a:bodyPr>
          <a:lstStyle/>
          <a:p>
            <a:r>
              <a:rPr lang="en-GB" dirty="0"/>
              <a:t>Derby &amp; Derbyshire LMC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General Practice Task Force - GPTF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8BE0-A4A3-465D-B492-803120F8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775" y="238125"/>
            <a:ext cx="4597399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    DDLMC Chief Executive</a:t>
            </a:r>
          </a:p>
          <a:p>
            <a:pPr lvl="1"/>
            <a:r>
              <a:rPr lang="en-GB" dirty="0"/>
              <a:t>Dr Kath Markus</a:t>
            </a:r>
          </a:p>
          <a:p>
            <a:pPr marL="228600" lvl="1" indent="0">
              <a:buNone/>
            </a:pPr>
            <a:r>
              <a:rPr lang="en-GB" dirty="0">
                <a:hlinkClick r:id="rId2"/>
              </a:rPr>
              <a:t>DDLMC.Office@nhs.net</a:t>
            </a: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r>
              <a:rPr lang="en-GB" b="1" dirty="0"/>
              <a:t>DDLMC Chief Operating Officer</a:t>
            </a:r>
            <a:endParaRPr lang="en-GB" dirty="0"/>
          </a:p>
          <a:p>
            <a:pPr lvl="1"/>
            <a:r>
              <a:rPr lang="en-GB" dirty="0"/>
              <a:t>David Gibbs	</a:t>
            </a:r>
          </a:p>
          <a:p>
            <a:pPr marL="228600" lvl="1" indent="0">
              <a:buNone/>
            </a:pPr>
            <a:r>
              <a:rPr lang="en-GB" dirty="0">
                <a:hlinkClick r:id="rId2"/>
              </a:rPr>
              <a:t>DDLMC.Office@nhs.net</a:t>
            </a:r>
            <a:endParaRPr lang="en-GB" dirty="0"/>
          </a:p>
          <a:p>
            <a:pPr marL="228600" lvl="1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    GPTF Clinical Lead </a:t>
            </a:r>
          </a:p>
          <a:p>
            <a:pPr lvl="1"/>
            <a:r>
              <a:rPr lang="en-GB" dirty="0"/>
              <a:t>Dr Susie Bayley</a:t>
            </a:r>
          </a:p>
          <a:p>
            <a:pPr marL="228600" lvl="1" indent="0">
              <a:buNone/>
            </a:pPr>
            <a:r>
              <a:rPr lang="en-GB" dirty="0">
                <a:hlinkClick r:id="rId3"/>
              </a:rPr>
              <a:t>DDLMC.GPTF@nhs.net</a:t>
            </a:r>
            <a:r>
              <a:rPr lang="en-GB" dirty="0"/>
              <a:t> </a:t>
            </a:r>
          </a:p>
          <a:p>
            <a:pPr lvl="1"/>
            <a:endParaRPr lang="en-GB" b="1" dirty="0"/>
          </a:p>
          <a:p>
            <a:pPr marL="228600" lvl="1" indent="0">
              <a:buNone/>
            </a:pPr>
            <a:r>
              <a:rPr lang="en-GB" b="1" dirty="0"/>
              <a:t>GPTF Head of Business Support</a:t>
            </a:r>
          </a:p>
          <a:p>
            <a:pPr lvl="1"/>
            <a:r>
              <a:rPr lang="en-GB" dirty="0"/>
              <a:t>Claire Leggett</a:t>
            </a:r>
          </a:p>
          <a:p>
            <a:pPr marL="228600" lvl="1" indent="0">
              <a:buNone/>
            </a:pPr>
            <a:r>
              <a:rPr lang="en-GB" dirty="0">
                <a:hlinkClick r:id="rId3"/>
              </a:rPr>
              <a:t>DDLMC.GPTF@nhs.net</a:t>
            </a:r>
            <a:r>
              <a:rPr lang="en-GB" dirty="0"/>
              <a:t> </a:t>
            </a:r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r>
              <a:rPr lang="en-GB" dirty="0"/>
              <a:t>Please send all additions and amendments to the enclosed information to </a:t>
            </a:r>
            <a:r>
              <a:rPr lang="en-GB" dirty="0">
                <a:hlinkClick r:id="rId2"/>
              </a:rPr>
              <a:t>DDLMC.Office@nhs.net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D2D21D-6593-4102-8E45-A5FE6D0405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2" y="4040740"/>
            <a:ext cx="2746374" cy="787031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A97603-34AC-4DA9-8BE7-424CF63ECF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8654" r="6242" b="11644"/>
          <a:stretch/>
        </p:blipFill>
        <p:spPr>
          <a:xfrm>
            <a:off x="723899" y="1866900"/>
            <a:ext cx="2466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3CAA1B60-3B99-4F30-A1CB-E3619107A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460877"/>
          </a:xfr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00AD5EA-73FC-4D17-8286-98982AD953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76" y="141412"/>
            <a:ext cx="4662124" cy="65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DBE4-AB21-46B0-A55C-14D9373D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Derbyshire Primary Care Network (PCN) Clinical Directors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CC221F-1260-4D40-A2BE-A0509097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642457"/>
              </p:ext>
            </p:extLst>
          </p:nvPr>
        </p:nvGraphicFramePr>
        <p:xfrm>
          <a:off x="498474" y="1600200"/>
          <a:ext cx="7561264" cy="44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88238961"/>
                    </a:ext>
                  </a:extLst>
                </a:gridCol>
                <a:gridCol w="2266655">
                  <a:extLst>
                    <a:ext uri="{9D8B030D-6E8A-4147-A177-3AD203B41FA5}">
                      <a16:colId xmlns:a16="http://schemas.microsoft.com/office/drawing/2014/main" val="3856110005"/>
                    </a:ext>
                  </a:extLst>
                </a:gridCol>
                <a:gridCol w="1454435">
                  <a:extLst>
                    <a:ext uri="{9D8B030D-6E8A-4147-A177-3AD203B41FA5}">
                      <a16:colId xmlns:a16="http://schemas.microsoft.com/office/drawing/2014/main" val="4245775236"/>
                    </a:ext>
                  </a:extLst>
                </a:gridCol>
                <a:gridCol w="3631894">
                  <a:extLst>
                    <a:ext uri="{9D8B030D-6E8A-4147-A177-3AD203B41FA5}">
                      <a16:colId xmlns:a16="http://schemas.microsoft.com/office/drawing/2014/main" val="2624330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Population </a:t>
                      </a:r>
                      <a:r>
                        <a:rPr lang="en-GB" sz="900" dirty="0"/>
                        <a:t>(June 19)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Clinical Director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56042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High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60,487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Chris Harvey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48785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Derbyshire Dales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80,742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Victoria Hetherington, Dr Ben Milton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83845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Chesterfield and Dronfield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132,494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P J Flann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23055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North East Derbyshire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39,590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Dr Steve Rossi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00459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North Hardwick and Bolsover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49,326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R Vasudevan, Dr M Srinivasan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2217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South Hardwick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66805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Sid Chawla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78349"/>
                  </a:ext>
                </a:extLst>
              </a:tr>
              <a:tr h="25226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Alfreton, Ripley, Crich &amp; Heanor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83,593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Nicholas Hall, Dr Andrew Mott, Dr Justine Reid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00516"/>
                  </a:ext>
                </a:extLst>
              </a:tr>
              <a:tr h="2671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Belper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46,168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Heather Kinsella, Dr Andrew Maronge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602848"/>
                  </a:ext>
                </a:extLst>
              </a:tr>
              <a:tr h="2374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Erewash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102,298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Duncan Gooch, Dr Antony Shanks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38676"/>
                  </a:ext>
                </a:extLst>
              </a:tr>
              <a:tr h="25226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Greater Derby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91724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Gillian Davidson, Dr Vineeta Rajeev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66877"/>
                  </a:ext>
                </a:extLst>
              </a:tr>
              <a:tr h="2671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Primary Care Community Option PCCO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40,241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Mahya Johnson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37534"/>
                  </a:ext>
                </a:extLst>
              </a:tr>
              <a:tr h="25226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Derby City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71,395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Richard Crowson,  Dr Drew Smith  (co- clinical lead)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33836"/>
                  </a:ext>
                </a:extLst>
              </a:tr>
              <a:tr h="2671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Oakdale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40,784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Helen Hill, Dr Simon Gregory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4522"/>
                  </a:ext>
                </a:extLst>
              </a:tr>
              <a:tr h="2671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Derby City South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95,204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Riten Ruparelia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33734"/>
                  </a:ext>
                </a:extLst>
              </a:tr>
              <a:tr h="35328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Swadlincote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55,904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 Andrew Marshall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A66C046-8687-4BA6-9072-6227E453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" y="670635"/>
            <a:ext cx="81369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3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A9DB-4C72-4544-B357-EBF0FF74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Derbyshire Place Leads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77676E-D1C9-4548-900F-D488C8141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12506"/>
              </p:ext>
            </p:extLst>
          </p:nvPr>
        </p:nvGraphicFramePr>
        <p:xfrm>
          <a:off x="498475" y="1981200"/>
          <a:ext cx="73310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79106990"/>
                    </a:ext>
                  </a:extLst>
                </a:gridCol>
                <a:gridCol w="1904290">
                  <a:extLst>
                    <a:ext uri="{9D8B030D-6E8A-4147-A177-3AD203B41FA5}">
                      <a16:colId xmlns:a16="http://schemas.microsoft.com/office/drawing/2014/main" val="2353499253"/>
                    </a:ext>
                  </a:extLst>
                </a:gridCol>
                <a:gridCol w="1648535">
                  <a:extLst>
                    <a:ext uri="{9D8B030D-6E8A-4147-A177-3AD203B41FA5}">
                      <a16:colId xmlns:a16="http://schemas.microsoft.com/office/drawing/2014/main" val="3934217068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844298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 Leads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478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Peak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Debbie Austin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35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Derbyshire Dales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Pauline Love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264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Bolsover and NE Derbys.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Richard Butler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311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Chesterfield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Anne-Marie Spooner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757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Amber Valley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Anne Tompkinson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2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Erewash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Markus Henn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87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Derby 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 Komal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559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Derbys.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Saritha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Somarajan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5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1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041406"/>
          <a:ext cx="8574489" cy="497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70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1015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Place Alliance Groups</a:t>
                      </a:r>
                      <a:endParaRPr lang="en-GB" sz="80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80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Organisational Clinical  &amp; Professional</a:t>
                      </a:r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Links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i="0" dirty="0">
                        <a:solidFill>
                          <a:srgbClr val="FF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General Practice / CCG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UHDB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CRH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DCHS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DHcFT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DHU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DCC/ Derby City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GB" sz="800" b="1" i="0" baseline="0" dirty="0">
                          <a:latin typeface="+mn-lt"/>
                          <a:cs typeface="Arial" panose="020B0604020202020204" pitchFamily="34" charset="0"/>
                        </a:rPr>
                        <a:t> East Derbyshire &amp; Bolsover</a:t>
                      </a:r>
                      <a:endParaRPr lang="en-GB" sz="8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Richard Butler </a:t>
                      </a:r>
                    </a:p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Janine Foxhall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Andrea Heath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Kirsty Osborn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 Bassett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Phil Wall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James Green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Chesterfield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Anne–Marie Spooner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Janine Foxhall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Kirsty Osborn</a:t>
                      </a:r>
                      <a:endParaRPr lang="en-GB" sz="800" i="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Derbyshire Dales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Pauline Love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Jonathan Sanderson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 Hanby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Craig Jaques-Newton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Sue Whetton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Lucy Gavens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High Peak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Debbie Austin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Jonathan Sanderson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Anna Bennett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Cheryl Pike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 Higton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Melusi Ndebele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Amber Valley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Anne Tompkinson</a:t>
                      </a:r>
                    </a:p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Jo Sills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Dave Nunn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Ian Truby-Ware 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Yvonne Hobday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Jude</a:t>
                      </a: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Boyle (DCC)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Helen Johnston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South Derbyshire and Swadlincote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Saritha Somarajan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Dom Fackler, Jane Warder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Ian Truby-Ware </a:t>
                      </a:r>
                      <a:endParaRPr lang="en-GB" sz="800" i="0" baseline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Rob Lowe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Steve Ball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Justin Halford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Vicky Smyth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Erewash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Markus Henn</a:t>
                      </a:r>
                    </a:p>
                    <a:p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Jo Sills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Paula Hathaway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Paul Tilson 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Dom Sullivan (DCC)</a:t>
                      </a:r>
                    </a:p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Lisa Redington (DCC)</a:t>
                      </a:r>
                    </a:p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Olu Ogunbuyide (DCC)</a:t>
                      </a: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James Green (PH)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800" b="1" i="0" dirty="0">
                          <a:latin typeface="+mn-lt"/>
                          <a:cs typeface="Arial" panose="020B0604020202020204" pitchFamily="34" charset="0"/>
                        </a:rPr>
                        <a:t>Derby City</a:t>
                      </a:r>
                      <a:endParaRPr lang="en-GB" sz="8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TBC - Discussions ongoing</a:t>
                      </a:r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i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Jackie Rawlings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Tess Martin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Perveez Sadiq (DC)</a:t>
                      </a:r>
                    </a:p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Louisa Hadley (DC)</a:t>
                      </a:r>
                    </a:p>
                    <a:p>
                      <a:r>
                        <a:rPr lang="en-GB" sz="800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Robyn Dewis (PH)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135284" y="531271"/>
            <a:ext cx="6956996" cy="510135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44083"/>
            <a:r>
              <a:rPr lang="en-GB" sz="1662" dirty="0">
                <a:solidFill>
                  <a:srgbClr val="4F81BD"/>
                </a:solidFill>
              </a:rPr>
              <a:t>Place Alliances</a:t>
            </a:r>
          </a:p>
        </p:txBody>
      </p:sp>
    </p:spTree>
    <p:extLst>
      <p:ext uri="{BB962C8B-B14F-4D97-AF65-F5344CB8AC3E}">
        <p14:creationId xmlns:p14="http://schemas.microsoft.com/office/powerpoint/2010/main" val="288711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3A63-3A7A-420E-A347-502D9AB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Derby &amp; Derbyshire CCG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Governing Body </a:t>
            </a:r>
            <a:br>
              <a:rPr lang="en-GB" dirty="0"/>
            </a:br>
            <a:r>
              <a:rPr lang="en-GB" dirty="0"/>
              <a:t>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B686-1F52-4B3E-9681-A3AB750E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629400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CCG Chief Exec </a:t>
            </a:r>
          </a:p>
          <a:p>
            <a:pPr lvl="1"/>
            <a:r>
              <a:rPr lang="en-GB" dirty="0"/>
              <a:t>Dr Chris Clayton</a:t>
            </a:r>
          </a:p>
          <a:p>
            <a:r>
              <a:rPr lang="en-GB" b="1" dirty="0"/>
              <a:t>CCG Clinical Chair</a:t>
            </a:r>
          </a:p>
          <a:p>
            <a:pPr lvl="1"/>
            <a:r>
              <a:rPr lang="en-GB" dirty="0"/>
              <a:t>Dr Avi Bhatia</a:t>
            </a:r>
          </a:p>
          <a:p>
            <a:r>
              <a:rPr lang="en-GB" b="1" dirty="0"/>
              <a:t>CCG Medical Director </a:t>
            </a:r>
          </a:p>
          <a:p>
            <a:pPr lvl="1"/>
            <a:r>
              <a:rPr lang="en-GB" dirty="0"/>
              <a:t>Dr Steve Lloyd</a:t>
            </a:r>
          </a:p>
          <a:p>
            <a:r>
              <a:rPr lang="en-GB" b="1" dirty="0"/>
              <a:t>CCG Deputy Medical Directors </a:t>
            </a:r>
          </a:p>
          <a:p>
            <a:pPr lvl="1"/>
            <a:r>
              <a:rPr lang="en-GB" dirty="0"/>
              <a:t>Dr Kath Bagshaw and Dr Sam Taylor </a:t>
            </a:r>
          </a:p>
          <a:p>
            <a:r>
              <a:rPr lang="en-GB" b="1" dirty="0"/>
              <a:t>CCG Governing Body GPs</a:t>
            </a:r>
          </a:p>
          <a:p>
            <a:pPr lvl="1"/>
            <a:r>
              <a:rPr lang="en-GB" dirty="0"/>
              <a:t>Dr Avi Bhatia </a:t>
            </a:r>
          </a:p>
          <a:p>
            <a:pPr lvl="1"/>
            <a:r>
              <a:rPr lang="en-GB" dirty="0"/>
              <a:t>Dr Penny Blackwell</a:t>
            </a:r>
          </a:p>
          <a:p>
            <a:pPr lvl="1"/>
            <a:r>
              <a:rPr lang="en-GB" dirty="0"/>
              <a:t>Dr Steve Lloyd  </a:t>
            </a:r>
          </a:p>
          <a:p>
            <a:pPr lvl="1"/>
            <a:r>
              <a:rPr lang="en-GB" dirty="0"/>
              <a:t>Dr Buk Dhadda </a:t>
            </a:r>
          </a:p>
          <a:p>
            <a:pPr lvl="1"/>
            <a:r>
              <a:rPr lang="en-GB" dirty="0"/>
              <a:t>Dr Greg Strachan</a:t>
            </a:r>
          </a:p>
          <a:p>
            <a:pPr lvl="1"/>
            <a:r>
              <a:rPr lang="en-GB" dirty="0"/>
              <a:t>Dr Emma Pizzey </a:t>
            </a:r>
          </a:p>
          <a:p>
            <a:pPr lvl="1"/>
            <a:r>
              <a:rPr lang="en-GB" dirty="0"/>
              <a:t>Dr Merryl Watkins </a:t>
            </a:r>
          </a:p>
          <a:p>
            <a:pPr lvl="1"/>
            <a:r>
              <a:rPr lang="en-GB" dirty="0"/>
              <a:t>Dr Ruth Cooper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EB318-541E-4BC7-B008-3677AC04C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1" t="10834" r="1875" b="72833"/>
          <a:stretch/>
        </p:blipFill>
        <p:spPr>
          <a:xfrm>
            <a:off x="459008" y="3891756"/>
            <a:ext cx="229552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3A63-3A7A-420E-A347-502D9AB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Derby &amp; Derbyshire CCG Clinical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B686-1F52-4B3E-9681-A3AB750E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1" y="273050"/>
            <a:ext cx="5051424" cy="6294005"/>
          </a:xfrm>
        </p:spPr>
        <p:txBody>
          <a:bodyPr>
            <a:normAutofit/>
          </a:bodyPr>
          <a:lstStyle/>
          <a:p>
            <a:r>
              <a:rPr lang="en-GB" b="1" dirty="0"/>
              <a:t>Clinical leads</a:t>
            </a:r>
          </a:p>
          <a:p>
            <a:pPr lvl="1"/>
            <a:r>
              <a:rPr lang="en-GB" dirty="0"/>
              <a:t>Diabetes/Endocrinology: Dr Kriss Owen</a:t>
            </a:r>
          </a:p>
          <a:p>
            <a:pPr lvl="1"/>
            <a:r>
              <a:rPr lang="en-GB" dirty="0"/>
              <a:t>Cancer: Dr Louise Merriman</a:t>
            </a:r>
          </a:p>
          <a:p>
            <a:pPr lvl="1"/>
            <a:r>
              <a:rPr lang="en-GB" dirty="0"/>
              <a:t>Circulatory Disease: Dr Tarun Narula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Children's Health and Mat: </a:t>
            </a:r>
            <a:r>
              <a:rPr lang="en-GB" dirty="0" err="1">
                <a:highlight>
                  <a:srgbClr val="FFFF00"/>
                </a:highlight>
              </a:rPr>
              <a:t>EoI</a:t>
            </a:r>
            <a:r>
              <a:rPr lang="en-GB" dirty="0">
                <a:highlight>
                  <a:srgbClr val="FFFF00"/>
                </a:highlight>
              </a:rPr>
              <a:t> TBA</a:t>
            </a:r>
          </a:p>
          <a:p>
            <a:pPr lvl="1"/>
            <a:r>
              <a:rPr lang="en-GB" dirty="0"/>
              <a:t>Women’s and Men’s Health: Dr Riten Ruparelia</a:t>
            </a:r>
          </a:p>
          <a:p>
            <a:pPr lvl="1"/>
            <a:r>
              <a:rPr lang="en-GB" dirty="0"/>
              <a:t>Urgent Care: Dr Paul Wood</a:t>
            </a:r>
          </a:p>
          <a:p>
            <a:pPr lvl="1"/>
            <a:r>
              <a:rPr lang="en-GB" dirty="0"/>
              <a:t>End of Life: Dr Pauline Love</a:t>
            </a:r>
          </a:p>
          <a:p>
            <a:pPr lvl="1"/>
            <a:r>
              <a:rPr lang="en-GB" dirty="0"/>
              <a:t>Respiratory: Dr Seema Kuman</a:t>
            </a:r>
          </a:p>
          <a:p>
            <a:pPr lvl="1"/>
            <a:r>
              <a:rPr lang="en-GB" dirty="0"/>
              <a:t>MSK: Dr Vikas Gupta</a:t>
            </a:r>
          </a:p>
          <a:p>
            <a:pPr lvl="1"/>
            <a:r>
              <a:rPr lang="en-GB" dirty="0"/>
              <a:t>Gastroenterology: Dr Caroline Garside</a:t>
            </a:r>
          </a:p>
          <a:p>
            <a:pPr lvl="1"/>
            <a:r>
              <a:rPr lang="en-GB" dirty="0"/>
              <a:t>Mental Health and Learning Disabilities: Dr Sohrab Panday</a:t>
            </a:r>
          </a:p>
          <a:p>
            <a:pPr lvl="1"/>
            <a:r>
              <a:rPr lang="en-GB" dirty="0"/>
              <a:t>Older People’s Health: Dr Justin Walker</a:t>
            </a:r>
          </a:p>
          <a:p>
            <a:pPr lvl="1"/>
            <a:r>
              <a:rPr lang="en-GB" dirty="0"/>
              <a:t>Neurology: Dr Mark Wood</a:t>
            </a:r>
          </a:p>
          <a:p>
            <a:pPr lvl="1"/>
            <a:r>
              <a:rPr lang="en-GB" dirty="0"/>
              <a:t>Prescribing: Dr Carolyn Emslie, Dr Buk Dhadda, Dr Helen Hill, Dr Ruth Gooch</a:t>
            </a:r>
          </a:p>
          <a:p>
            <a:pPr marL="2286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EB318-541E-4BC7-B008-3677AC04C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1" t="10834" r="1875" b="72833"/>
          <a:stretch/>
        </p:blipFill>
        <p:spPr>
          <a:xfrm>
            <a:off x="517524" y="3891756"/>
            <a:ext cx="229552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4458" y="1258761"/>
          <a:ext cx="8242146" cy="34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15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CCG Workstreams</a:t>
                      </a:r>
                      <a:endParaRPr lang="en-GB" sz="1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Lead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Circulatory Disease including stroke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Tarun Narula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Diabetes/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endocrinology 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Kriss Owen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and Men’s health (inc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Urology, CKD, Obs/Gynae and Sexual health)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Riten Ruparelia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</a:t>
                      </a:r>
                      <a:r>
                        <a:rPr lang="en-GB" sz="10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Seema Kumari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Gastroenterology inc Alcohol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Substance Misuse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Caroline Garside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Neurology, Ophthalmology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Dermatology 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Prescribing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Carolyn</a:t>
                      </a:r>
                      <a:r>
                        <a:rPr lang="en-GB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Emslie</a:t>
                      </a:r>
                    </a:p>
                    <a:p>
                      <a:r>
                        <a:rPr lang="en-GB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Buk Dhadda</a:t>
                      </a:r>
                    </a:p>
                    <a:p>
                      <a:r>
                        <a:rPr lang="en-GB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Helen Hill</a:t>
                      </a:r>
                    </a:p>
                    <a:p>
                      <a:r>
                        <a:rPr lang="en-GB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Ruth Gooch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Orthopaedics, rheumatology,</a:t>
                      </a:r>
                      <a:r>
                        <a:rPr lang="en-GB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pain management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Vikas Gupta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peoples health and frailty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Justin Walker </a:t>
                      </a: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>
          <a:xfrm>
            <a:off x="135284" y="238491"/>
            <a:ext cx="6956996" cy="1020270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en-GB" sz="2215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 Clinical Leads</a:t>
            </a:r>
          </a:p>
        </p:txBody>
      </p:sp>
    </p:spTree>
    <p:extLst>
      <p:ext uri="{BB962C8B-B14F-4D97-AF65-F5344CB8AC3E}">
        <p14:creationId xmlns:p14="http://schemas.microsoft.com/office/powerpoint/2010/main" val="56594765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Custom 13">
      <a:dk1>
        <a:sysClr val="windowText" lastClr="000000"/>
      </a:dk1>
      <a:lt1>
        <a:sysClr val="window" lastClr="FFFFFF"/>
      </a:lt1>
      <a:dk2>
        <a:srgbClr val="2B142D"/>
      </a:dk2>
      <a:lt2>
        <a:srgbClr val="3DBDF2"/>
      </a:lt2>
      <a:accent1>
        <a:srgbClr val="9F2463"/>
      </a:accent1>
      <a:accent2>
        <a:srgbClr val="9F2463"/>
      </a:accent2>
      <a:accent3>
        <a:srgbClr val="FCCC0B"/>
      </a:accent3>
      <a:accent4>
        <a:srgbClr val="38ADDD"/>
      </a:accent4>
      <a:accent5>
        <a:srgbClr val="9A2461"/>
      </a:accent5>
      <a:accent6>
        <a:srgbClr val="130D5C"/>
      </a:accent6>
      <a:hlink>
        <a:srgbClr val="BC5FBC"/>
      </a:hlink>
      <a:folHlink>
        <a:srgbClr val="3DBA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1265</TotalTime>
  <Words>1375</Words>
  <Application>Microsoft Office PowerPoint</Application>
  <PresentationFormat>On-screen Show (4:3)</PresentationFormat>
  <Paragraphs>413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Rockwell</vt:lpstr>
      <vt:lpstr>Wingdings</vt:lpstr>
      <vt:lpstr>Advantage</vt:lpstr>
      <vt:lpstr>1_Office Theme</vt:lpstr>
      <vt:lpstr>2_Office Theme</vt:lpstr>
      <vt:lpstr>Derbyshire – Practices, Place, PCNs, CCG and GPTF Maps and Who’s Who.  Information is correct at the time of publish 6.11. 2019 </vt:lpstr>
      <vt:lpstr>PowerPoint Presentation</vt:lpstr>
      <vt:lpstr>Derbyshire Primary Care Network (PCN) Clinical Directors </vt:lpstr>
      <vt:lpstr>PowerPoint Presentation</vt:lpstr>
      <vt:lpstr>Derbyshire Place Leads </vt:lpstr>
      <vt:lpstr>PowerPoint Presentation</vt:lpstr>
      <vt:lpstr>Derby &amp; Derbyshire CCG   Governing Body   GPs</vt:lpstr>
      <vt:lpstr>Derby &amp; Derbyshire CCG Clinical Leads</vt:lpstr>
      <vt:lpstr>PowerPoint Presentation</vt:lpstr>
      <vt:lpstr>PowerPoint Presentation</vt:lpstr>
      <vt:lpstr>PowerPoint Presentation</vt:lpstr>
      <vt:lpstr>           GP Alliance        GP Alliance  Place Board  JUCD  PCLG  Training Hubs</vt:lpstr>
      <vt:lpstr>The Primary Care Team NHS Derby City and Derbyshire CCG What we do: commission General Practice and Optometry in Derbyshire and support General Practice development.  The team sits within the CCG’s Medical Directorate (led by Dr Steve Lloyd). Clive Newman (clive.newman3@nhs.net) is Director of GP Development.</vt:lpstr>
      <vt:lpstr>The Primary Care Team NHS Derby City and Derbyshire CCG  Who we are: the team is split into three sub teams: quality, commissioning and transformation.  We are based in Chesterfield (Scarsdale) and Derby (Cardinal Square)</vt:lpstr>
      <vt:lpstr>Getting in touch</vt:lpstr>
      <vt:lpstr>Derby &amp; Derbyshire LMC      General Practice Task Force - GPTF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Feedback</dc:title>
  <dc:creator>Susan Bayley</dc:creator>
  <cp:lastModifiedBy>Thornley Louise  - Derbyshire LMC</cp:lastModifiedBy>
  <cp:revision>58</cp:revision>
  <cp:lastPrinted>2019-07-19T13:35:16Z</cp:lastPrinted>
  <dcterms:created xsi:type="dcterms:W3CDTF">2017-01-19T20:13:13Z</dcterms:created>
  <dcterms:modified xsi:type="dcterms:W3CDTF">2020-03-03T15:54:45Z</dcterms:modified>
</cp:coreProperties>
</file>