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305" r:id="rId2"/>
    <p:sldId id="309" r:id="rId3"/>
    <p:sldId id="310" r:id="rId4"/>
    <p:sldId id="311" r:id="rId5"/>
  </p:sldIdLst>
  <p:sldSz cx="9144000" cy="6858000" type="screen4x3"/>
  <p:notesSz cx="6669088" cy="987266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3110">
          <p15:clr>
            <a:srgbClr val="A4A3A4"/>
          </p15:clr>
        </p15:guide>
        <p15:guide id="4" pos="2124">
          <p15:clr>
            <a:srgbClr val="A4A3A4"/>
          </p15:clr>
        </p15:guide>
        <p15:guide id="5" pos="2137">
          <p15:clr>
            <a:srgbClr val="A4A3A4"/>
          </p15:clr>
        </p15:guide>
        <p15:guide id="6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CE6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323" autoAdjust="0"/>
    <p:restoredTop sz="94291" autoAdjust="0"/>
  </p:normalViewPr>
  <p:slideViewPr>
    <p:cSldViewPr>
      <p:cViewPr varScale="1">
        <p:scale>
          <a:sx n="72" d="100"/>
          <a:sy n="72" d="100"/>
        </p:scale>
        <p:origin x="1458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1974" y="-78"/>
      </p:cViewPr>
      <p:guideLst>
        <p:guide orient="horz" pos="2880"/>
        <p:guide pos="2160"/>
        <p:guide orient="horz" pos="3110"/>
        <p:guide pos="2124"/>
        <p:guide pos="2137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78F3697-84B8-4623-82C6-442EBE1A026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1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9E3DEB4-9DCC-4BF9-8CE2-176470D6806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777607" y="1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fld id="{D842BD78-C629-4E44-96E3-91BECD5DAA6A}" type="datetimeFigureOut">
              <a:rPr lang="en-GB"/>
              <a:pPr>
                <a:defRPr/>
              </a:pPr>
              <a:t>09/04/2020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B0070D5-C657-4E9A-A886-85038DC315A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377317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EB6144E-DE21-4C40-92A6-BE110C83616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777607" y="9377317"/>
            <a:ext cx="2889938" cy="49363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A35C21AF-EB65-45D3-8648-042D494CF03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614481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AE997DC-F037-44E0-92A1-E9A2287133B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1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08E97E1-17D7-4916-A2F0-8BEEA84C60C2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777607" y="1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fld id="{2903D8A5-E41F-4732-AC0C-889BC6052042}" type="datetimeFigureOut">
              <a:rPr lang="en-GB"/>
              <a:pPr>
                <a:defRPr/>
              </a:pPr>
              <a:t>09/04/2020</a:t>
            </a:fld>
            <a:endParaRPr lang="en-GB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05D11380-27E3-4722-B192-59AF3C22ADF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866775" y="739775"/>
            <a:ext cx="4935538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D0D77D61-CA22-4CCB-BBD8-66C5CC783F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66909" y="4689515"/>
            <a:ext cx="533527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7E8C07-7EA2-4BD7-B09D-C6AAD0B8DD9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95010D-6641-4129-91FD-78D6D18BCDB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777607" y="9377317"/>
            <a:ext cx="2889938" cy="49363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C4F6002-CD46-406B-AEFF-8E05D455F26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206223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GB" baseline="0" dirty="0"/>
              <a:t>Updates following Covid-19: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baseline="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GB" baseline="0" dirty="0"/>
              <a:t>Version 2 update and questions –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baseline="0" dirty="0"/>
          </a:p>
          <a:p>
            <a:pPr marL="171450" indent="-171450">
              <a:buFontTx/>
              <a:buChar char="-"/>
            </a:pPr>
            <a:r>
              <a:rPr lang="en-GB" baseline="0" dirty="0">
                <a:solidFill>
                  <a:srgbClr val="FF0000"/>
                </a:solidFill>
              </a:rPr>
              <a:t>‘Primary care’ escalation removed, as misleading and even in event of self-isolating/social-distancing these support services would still be available</a:t>
            </a:r>
          </a:p>
          <a:p>
            <a:pPr marL="171450" indent="-171450">
              <a:buFontTx/>
              <a:buChar char="-"/>
            </a:pPr>
            <a:r>
              <a:rPr lang="en-GB" baseline="0" dirty="0">
                <a:solidFill>
                  <a:srgbClr val="FF0000"/>
                </a:solidFill>
              </a:rPr>
              <a:t>Support package contacts and escalation clarified</a:t>
            </a:r>
          </a:p>
          <a:p>
            <a:pPr marL="0" indent="0">
              <a:buFontTx/>
              <a:buNone/>
            </a:pPr>
            <a:endParaRPr lang="en-GB" baseline="0" dirty="0">
              <a:solidFill>
                <a:srgbClr val="FF0000"/>
              </a:solidFill>
            </a:endParaRPr>
          </a:p>
          <a:p>
            <a:pPr marL="0" indent="0">
              <a:buFontTx/>
              <a:buNone/>
            </a:pPr>
            <a:r>
              <a:rPr lang="en-GB" baseline="0" dirty="0">
                <a:solidFill>
                  <a:srgbClr val="FF0000"/>
                </a:solidFill>
              </a:rPr>
              <a:t>Q – Triaging and signposting – are we happy there is capacity in each area of the system?</a:t>
            </a:r>
          </a:p>
          <a:p>
            <a:pPr marL="0" indent="0">
              <a:buFontTx/>
              <a:buNone/>
            </a:pPr>
            <a:r>
              <a:rPr lang="en-GB" baseline="0" dirty="0">
                <a:solidFill>
                  <a:srgbClr val="FF0000"/>
                </a:solidFill>
              </a:rPr>
              <a:t>Q – Terminology sense check and contacts correct?</a:t>
            </a:r>
          </a:p>
          <a:p>
            <a:pPr marL="0" indent="0">
              <a:buFontTx/>
              <a:buNone/>
            </a:pPr>
            <a:r>
              <a:rPr lang="en-GB" baseline="0" dirty="0">
                <a:solidFill>
                  <a:srgbClr val="FF0000"/>
                </a:solidFill>
              </a:rPr>
              <a:t>Q – Areas still missing – Psychological support and intervention</a:t>
            </a:r>
          </a:p>
          <a:p>
            <a:pPr marL="0" indent="0">
              <a:buFontTx/>
              <a:buNone/>
            </a:pPr>
            <a:r>
              <a:rPr lang="en-GB" baseline="0" dirty="0">
                <a:solidFill>
                  <a:srgbClr val="FF0000"/>
                </a:solidFill>
              </a:rPr>
              <a:t>Q – Headcounts for organisations in the system to conclude EAP provision </a:t>
            </a:r>
          </a:p>
          <a:p>
            <a:pPr marL="0" indent="0">
              <a:buFontTx/>
              <a:buNone/>
            </a:pPr>
            <a:r>
              <a:rPr lang="en-GB" baseline="0" dirty="0">
                <a:solidFill>
                  <a:srgbClr val="FF0000"/>
                </a:solidFill>
              </a:rPr>
              <a:t>Q – Advances ion a central place for this to sit</a:t>
            </a:r>
          </a:p>
          <a:p>
            <a:pPr marL="0" indent="0">
              <a:buFontTx/>
              <a:buNone/>
            </a:pPr>
            <a:r>
              <a:rPr lang="en-GB" baseline="0" dirty="0">
                <a:solidFill>
                  <a:srgbClr val="FF0000"/>
                </a:solidFill>
              </a:rPr>
              <a:t>Q – Tie into </a:t>
            </a:r>
            <a:r>
              <a:rPr lang="en-GB" baseline="0" dirty="0" err="1">
                <a:solidFill>
                  <a:srgbClr val="FF0000"/>
                </a:solidFill>
              </a:rPr>
              <a:t>comms</a:t>
            </a:r>
            <a:r>
              <a:rPr lang="en-GB" baseline="0" dirty="0">
                <a:solidFill>
                  <a:srgbClr val="FF0000"/>
                </a:solidFill>
              </a:rPr>
              <a:t> Trust specific</a:t>
            </a:r>
          </a:p>
          <a:p>
            <a:pPr marL="0" indent="0">
              <a:buFontTx/>
              <a:buNone/>
            </a:pPr>
            <a:r>
              <a:rPr lang="en-GB" baseline="0" dirty="0">
                <a:solidFill>
                  <a:srgbClr val="FF0000"/>
                </a:solidFill>
              </a:rPr>
              <a:t>Q – Graphics team supporting – Will redraft in a systems format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6D1FB7-733F-4DBD-8DFF-F3CA80BA65C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82745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4F6002-CD46-406B-AEFF-8E05D455F267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78471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B86C8E29-712C-4570-9BEC-CF0A678CF35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84900"/>
            <a:ext cx="9144000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92662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01E30B-959D-41A3-B2A4-FE03213F872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charset="0"/>
              </a:defRPr>
            </a:lvl1pPr>
          </a:lstStyle>
          <a:p>
            <a:pPr>
              <a:defRPr/>
            </a:pPr>
            <a:fld id="{160212FB-BAEC-4212-8BED-505EEF86E5A9}" type="datetimeFigureOut">
              <a:rPr lang="en-GB"/>
              <a:pPr>
                <a:defRPr/>
              </a:pPr>
              <a:t>09/04/2020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B703C6-0C7E-4E58-A797-3D731031B6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133558-7454-447F-A076-C183DEE73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D23E81FE-88A0-4F99-B633-4ABD6D5786F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05067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57419E-F80A-422B-B0A6-DB0BE8ECC2B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charset="0"/>
              </a:defRPr>
            </a:lvl1pPr>
          </a:lstStyle>
          <a:p>
            <a:pPr>
              <a:defRPr/>
            </a:pPr>
            <a:fld id="{328E50DE-F36A-43A5-9B0E-5428C9013216}" type="datetimeFigureOut">
              <a:rPr lang="en-GB"/>
              <a:pPr>
                <a:defRPr/>
              </a:pPr>
              <a:t>09/04/2020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18BCC6-C9CC-4CC1-9432-DB91322CCB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D32839-CD7A-451F-B44D-EE84ABFB18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1A1E833C-DA4E-489F-BAAA-588FAE01BCB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638412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2C5B658-A166-4D99-B6C3-A8B612889C97}" type="datetimeFigureOut">
              <a:rPr lang="en-GB" smtClean="0"/>
              <a:t>09/04/2020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44F048-BACF-4E1C-B571-F74CAC98E7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7387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A0100B-6F2C-4363-869F-D888E28E106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charset="0"/>
              </a:defRPr>
            </a:lvl1pPr>
          </a:lstStyle>
          <a:p>
            <a:pPr>
              <a:defRPr/>
            </a:pPr>
            <a:fld id="{9DF63B5E-D700-4CCB-9D0B-2F5EC55A2F1A}" type="datetimeFigureOut">
              <a:rPr lang="en-GB"/>
              <a:pPr>
                <a:defRPr/>
              </a:pPr>
              <a:t>09/04/2020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56185D-1124-462B-BC3B-C142E1F7D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DAB0A2-524E-48A1-A6B5-28C4E38B3E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64515C0E-3608-4F47-830E-59C5645FF67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26675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7BFB44-2EA7-4A7A-8264-20A955BDE42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charset="0"/>
              </a:defRPr>
            </a:lvl1pPr>
          </a:lstStyle>
          <a:p>
            <a:pPr>
              <a:defRPr/>
            </a:pPr>
            <a:fld id="{063E4A98-67C8-48A6-BEC2-84150903E5B6}" type="datetimeFigureOut">
              <a:rPr lang="en-GB"/>
              <a:pPr>
                <a:defRPr/>
              </a:pPr>
              <a:t>09/04/2020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859C00-758E-42AA-83A0-D85D4A7000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56EBBC-04C5-4227-9C5B-FD4B759150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D1665756-C3CA-4A15-858C-D00299A59C9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27187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24B8CBE-CCC4-4E34-B9F1-41FE45DB045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charset="0"/>
              </a:defRPr>
            </a:lvl1pPr>
          </a:lstStyle>
          <a:p>
            <a:pPr>
              <a:defRPr/>
            </a:pPr>
            <a:fld id="{785A62E8-8F36-483A-87D1-C99BF72D7567}" type="datetimeFigureOut">
              <a:rPr lang="en-GB"/>
              <a:pPr>
                <a:defRPr/>
              </a:pPr>
              <a:t>09/04/2020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CBC5ECE-AA97-4BA8-A58A-B70127ACE8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3C7F9D7-DB7C-4095-A535-11160941B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45A28E6D-B921-416D-938B-EEA7DD4710F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24604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DC4CBBCF-A42C-479A-BC7C-7E134B95979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charset="0"/>
              </a:defRPr>
            </a:lvl1pPr>
          </a:lstStyle>
          <a:p>
            <a:pPr>
              <a:defRPr/>
            </a:pPr>
            <a:fld id="{C452F8B4-A929-4F64-BF64-C16007DDF731}" type="datetimeFigureOut">
              <a:rPr lang="en-GB"/>
              <a:pPr>
                <a:defRPr/>
              </a:pPr>
              <a:t>09/04/2020</a:t>
            </a:fld>
            <a:endParaRPr lang="en-GB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7E558E5-59D3-483F-89F7-9211EF6D5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8DFD7E6-FEDA-4D71-830C-6C3B204E0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25BAEADB-0C17-4778-81AF-A3670ADDADF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84857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3EBA47CC-8D4A-4891-AA37-8EC3B93E20C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charset="0"/>
              </a:defRPr>
            </a:lvl1pPr>
          </a:lstStyle>
          <a:p>
            <a:pPr>
              <a:defRPr/>
            </a:pPr>
            <a:fld id="{C3B7216A-845E-455D-975C-65CBD1C81048}" type="datetimeFigureOut">
              <a:rPr lang="en-GB"/>
              <a:pPr>
                <a:defRPr/>
              </a:pPr>
              <a:t>09/04/2020</a:t>
            </a:fld>
            <a:endParaRPr lang="en-GB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3F9D1836-D9A8-45E2-8B23-B994C1AB6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D66B56DB-3B6A-4C69-9322-F44DE67066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CFC6CF2E-2464-4150-8347-722F2D50E07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87761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25584EC1-755B-4056-8B2A-5338A6F99DC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charset="0"/>
              </a:defRPr>
            </a:lvl1pPr>
          </a:lstStyle>
          <a:p>
            <a:pPr>
              <a:defRPr/>
            </a:pPr>
            <a:fld id="{5C2F3B27-AF85-4B43-B341-8523362CF3FB}" type="datetimeFigureOut">
              <a:rPr lang="en-GB"/>
              <a:pPr>
                <a:defRPr/>
              </a:pPr>
              <a:t>09/04/2020</a:t>
            </a:fld>
            <a:endParaRPr lang="en-GB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EC0BF5E7-9009-4530-898A-773C8FF50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7BED5538-649A-4BE1-89EB-CE0327AF99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99CD5B01-439E-423A-BEEA-F1D6FA18E3D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6885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D18C577-F15F-4EB2-A6BF-6B66341A68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charset="0"/>
              </a:defRPr>
            </a:lvl1pPr>
          </a:lstStyle>
          <a:p>
            <a:pPr>
              <a:defRPr/>
            </a:pPr>
            <a:fld id="{9572725F-BC6A-493B-A46D-F9662843F46C}" type="datetimeFigureOut">
              <a:rPr lang="en-GB"/>
              <a:pPr>
                <a:defRPr/>
              </a:pPr>
              <a:t>09/04/2020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C26001D-A596-48E2-A45E-636D06396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C205C3D-0B4C-4B38-A291-C556AABCB0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7FF0B81F-17FC-47BF-9F3C-01D3B6EABD6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05586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E353BDD-F0D5-45F6-9555-0CBB5309F49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charset="0"/>
              </a:defRPr>
            </a:lvl1pPr>
          </a:lstStyle>
          <a:p>
            <a:pPr>
              <a:defRPr/>
            </a:pPr>
            <a:fld id="{F7BFCB36-EE15-40A1-8837-B5ECC65B7CA0}" type="datetimeFigureOut">
              <a:rPr lang="en-GB"/>
              <a:pPr>
                <a:defRPr/>
              </a:pPr>
              <a:t>09/04/2020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2AE2501-0BBE-44D4-AA8C-2E08BE4620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82E8716-255F-497F-B6A0-CA81A60B9B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FF889ED6-930F-4BB1-BAAA-91D6D814ABF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77388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>
            <a:extLst>
              <a:ext uri="{FF2B5EF4-FFF2-40B4-BE49-F238E27FC236}">
                <a16:creationId xmlns:a16="http://schemas.microsoft.com/office/drawing/2014/main" id="{17766A4C-8616-4725-B2C1-4521300CBAC9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9700" y="220663"/>
            <a:ext cx="2503488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14" r:id="rId1"/>
    <p:sldLayoutId id="2147483815" r:id="rId2"/>
    <p:sldLayoutId id="2147483816" r:id="rId3"/>
    <p:sldLayoutId id="2147483817" r:id="rId4"/>
    <p:sldLayoutId id="2147483818" r:id="rId5"/>
    <p:sldLayoutId id="2147483819" r:id="rId6"/>
    <p:sldLayoutId id="2147483820" r:id="rId7"/>
    <p:sldLayoutId id="2147483821" r:id="rId8"/>
    <p:sldLayoutId id="2147483822" r:id="rId9"/>
    <p:sldLayoutId id="2147483823" r:id="rId10"/>
    <p:sldLayoutId id="2147483824" r:id="rId11"/>
    <p:sldLayoutId id="2147483825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Assist@cic-eap.co.uk" TargetMode="External"/><Relationship Id="rId2" Type="http://schemas.openxmlformats.org/officeDocument/2006/relationships/hyperlink" Target="https://www.derbyshire.gov.uk/social-health/health-and-wellbeing/mental-health-and-wellbeing/information-and-contacts/mental-health-information-and-contacts.aspx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mailto:therapy@treetopshospice.org.uk" TargetMode="External"/><Relationship Id="rId4" Type="http://schemas.openxmlformats.org/officeDocument/2006/relationships/hyperlink" Target="mailto:helpline@cruse.org.uk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dchst.engagement@nhs.net" TargetMode="External"/><Relationship Id="rId2" Type="http://schemas.openxmlformats.org/officeDocument/2006/relationships/hyperlink" Target="mailto:Resolve@NHS.net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Right Arrow 36">
            <a:extLst>
              <a:ext uri="{FF2B5EF4-FFF2-40B4-BE49-F238E27FC236}">
                <a16:creationId xmlns:a16="http://schemas.microsoft.com/office/drawing/2014/main" id="{BADB8388-15CF-44A5-AA1C-DCBD87062501}"/>
              </a:ext>
            </a:extLst>
          </p:cNvPr>
          <p:cNvSpPr/>
          <p:nvPr/>
        </p:nvSpPr>
        <p:spPr>
          <a:xfrm>
            <a:off x="4211961" y="979574"/>
            <a:ext cx="1502078" cy="1862541"/>
          </a:xfrm>
          <a:prstGeom prst="rightArrow">
            <a:avLst>
              <a:gd name="adj1" fmla="val 39190"/>
              <a:gd name="adj2" fmla="val 28360"/>
            </a:avLst>
          </a:prstGeom>
          <a:gradFill flip="none" rotWithShape="1">
            <a:gsLst>
              <a:gs pos="34000">
                <a:schemeClr val="accent3">
                  <a:lumMod val="20000"/>
                  <a:lumOff val="80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0" scaled="1"/>
            <a:tileRect/>
          </a:gra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ight Arrow 36">
            <a:extLst>
              <a:ext uri="{FF2B5EF4-FFF2-40B4-BE49-F238E27FC236}">
                <a16:creationId xmlns:a16="http://schemas.microsoft.com/office/drawing/2014/main" id="{90B2F5BD-8C8C-4247-8D06-A00ED5CD53A5}"/>
              </a:ext>
            </a:extLst>
          </p:cNvPr>
          <p:cNvSpPr/>
          <p:nvPr/>
        </p:nvSpPr>
        <p:spPr>
          <a:xfrm>
            <a:off x="4716015" y="1916831"/>
            <a:ext cx="1512169" cy="1421703"/>
          </a:xfrm>
          <a:prstGeom prst="rightArrow">
            <a:avLst>
              <a:gd name="adj1" fmla="val 50000"/>
              <a:gd name="adj2" fmla="val 31174"/>
            </a:avLst>
          </a:prstGeom>
          <a:gradFill flip="none" rotWithShape="1">
            <a:gsLst>
              <a:gs pos="34000">
                <a:schemeClr val="accent3">
                  <a:lumMod val="20000"/>
                  <a:lumOff val="80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0" scaled="1"/>
            <a:tileRect/>
          </a:gra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Right Arrow 36">
            <a:extLst>
              <a:ext uri="{FF2B5EF4-FFF2-40B4-BE49-F238E27FC236}">
                <a16:creationId xmlns:a16="http://schemas.microsoft.com/office/drawing/2014/main" id="{E880FB26-7C9C-4CA1-88AA-5282C40FA118}"/>
              </a:ext>
            </a:extLst>
          </p:cNvPr>
          <p:cNvSpPr/>
          <p:nvPr/>
        </p:nvSpPr>
        <p:spPr>
          <a:xfrm>
            <a:off x="5292080" y="2652183"/>
            <a:ext cx="1464981" cy="1359351"/>
          </a:xfrm>
          <a:prstGeom prst="rightArrow">
            <a:avLst>
              <a:gd name="adj1" fmla="val 50000"/>
              <a:gd name="adj2" fmla="val 31174"/>
            </a:avLst>
          </a:prstGeom>
          <a:gradFill flip="none" rotWithShape="1">
            <a:gsLst>
              <a:gs pos="34000">
                <a:schemeClr val="accent3">
                  <a:lumMod val="20000"/>
                  <a:lumOff val="80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0" scaled="1"/>
            <a:tileRect/>
          </a:gra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ight Arrow 36">
            <a:extLst>
              <a:ext uri="{FF2B5EF4-FFF2-40B4-BE49-F238E27FC236}">
                <a16:creationId xmlns:a16="http://schemas.microsoft.com/office/drawing/2014/main" id="{29B1A60C-339A-48DF-BCF4-EE2C3C4E4A81}"/>
              </a:ext>
            </a:extLst>
          </p:cNvPr>
          <p:cNvSpPr/>
          <p:nvPr/>
        </p:nvSpPr>
        <p:spPr>
          <a:xfrm>
            <a:off x="5213598" y="3331858"/>
            <a:ext cx="1950690" cy="1188295"/>
          </a:xfrm>
          <a:prstGeom prst="rightArrow">
            <a:avLst>
              <a:gd name="adj1" fmla="val 50000"/>
              <a:gd name="adj2" fmla="val 31174"/>
            </a:avLst>
          </a:prstGeom>
          <a:gradFill flip="none" rotWithShape="1">
            <a:gsLst>
              <a:gs pos="34000">
                <a:schemeClr val="accent3">
                  <a:lumMod val="20000"/>
                  <a:lumOff val="80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0" scaled="1"/>
            <a:tileRect/>
          </a:gra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Right Arrow 36">
            <a:extLst>
              <a:ext uri="{FF2B5EF4-FFF2-40B4-BE49-F238E27FC236}">
                <a16:creationId xmlns:a16="http://schemas.microsoft.com/office/drawing/2014/main" id="{ADF49D7A-1B49-4B9F-A6EA-5FE7B033CC69}"/>
              </a:ext>
            </a:extLst>
          </p:cNvPr>
          <p:cNvSpPr/>
          <p:nvPr/>
        </p:nvSpPr>
        <p:spPr>
          <a:xfrm>
            <a:off x="5148064" y="3867519"/>
            <a:ext cx="2575911" cy="1409454"/>
          </a:xfrm>
          <a:prstGeom prst="rightArrow">
            <a:avLst>
              <a:gd name="adj1" fmla="val 50000"/>
              <a:gd name="adj2" fmla="val 39919"/>
            </a:avLst>
          </a:prstGeom>
          <a:gradFill flip="none" rotWithShape="1">
            <a:gsLst>
              <a:gs pos="34000">
                <a:schemeClr val="accent3">
                  <a:lumMod val="20000"/>
                  <a:lumOff val="80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0" scaled="1"/>
            <a:tileRect/>
          </a:gra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ight Arrow 36">
            <a:extLst>
              <a:ext uri="{FF2B5EF4-FFF2-40B4-BE49-F238E27FC236}">
                <a16:creationId xmlns:a16="http://schemas.microsoft.com/office/drawing/2014/main" id="{939DDF88-2443-4ED1-87A0-FB53664BE43C}"/>
              </a:ext>
            </a:extLst>
          </p:cNvPr>
          <p:cNvSpPr/>
          <p:nvPr/>
        </p:nvSpPr>
        <p:spPr>
          <a:xfrm>
            <a:off x="5076056" y="4606201"/>
            <a:ext cx="3077151" cy="1341545"/>
          </a:xfrm>
          <a:prstGeom prst="rightArrow">
            <a:avLst>
              <a:gd name="adj1" fmla="val 56821"/>
              <a:gd name="adj2" fmla="val 31174"/>
            </a:avLst>
          </a:prstGeom>
          <a:gradFill flip="none" rotWithShape="1">
            <a:gsLst>
              <a:gs pos="34000">
                <a:schemeClr val="accent3">
                  <a:lumMod val="20000"/>
                  <a:lumOff val="80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0" scaled="1"/>
            <a:tileRect/>
          </a:gra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5" name="Group 4"/>
          <p:cNvGrpSpPr/>
          <p:nvPr/>
        </p:nvGrpSpPr>
        <p:grpSpPr>
          <a:xfrm>
            <a:off x="683568" y="1196752"/>
            <a:ext cx="7544692" cy="5244626"/>
            <a:chOff x="683568" y="996346"/>
            <a:chExt cx="7056784" cy="5445032"/>
          </a:xfrm>
        </p:grpSpPr>
        <p:sp>
          <p:nvSpPr>
            <p:cNvPr id="25" name="Isosceles Triangle 24"/>
            <p:cNvSpPr/>
            <p:nvPr/>
          </p:nvSpPr>
          <p:spPr>
            <a:xfrm>
              <a:off x="683568" y="996346"/>
              <a:ext cx="7056784" cy="5445032"/>
            </a:xfrm>
            <a:prstGeom prst="triangle">
              <a:avLst/>
            </a:prstGeom>
            <a:gradFill flip="none" rotWithShape="1">
              <a:gsLst>
                <a:gs pos="0">
                  <a:schemeClr val="bg1"/>
                </a:gs>
                <a:gs pos="79000">
                  <a:srgbClr val="9CB86E">
                    <a:alpha val="2000"/>
                  </a:srgbClr>
                </a:gs>
                <a:gs pos="100000">
                  <a:srgbClr val="92D050"/>
                </a:gs>
              </a:gsLst>
              <a:lin ang="5400000" scaled="1"/>
              <a:tileRect/>
            </a:gradFill>
            <a:ln>
              <a:solidFill>
                <a:srgbClr val="92D05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555776" y="5733256"/>
              <a:ext cx="3312368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100" b="1" dirty="0"/>
                <a:t>Health and Wellbeing </a:t>
              </a:r>
            </a:p>
            <a:p>
              <a:pPr algn="ctr"/>
              <a:r>
                <a:rPr lang="en-GB" sz="1100" b="1" dirty="0"/>
                <a:t>Maintenance</a:t>
              </a: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1367644" y="1268760"/>
            <a:ext cx="5688632" cy="4392488"/>
            <a:chOff x="1367644" y="1268760"/>
            <a:chExt cx="5688632" cy="4392488"/>
          </a:xfrm>
        </p:grpSpPr>
        <p:sp>
          <p:nvSpPr>
            <p:cNvPr id="4" name="Isosceles Triangle 3"/>
            <p:cNvSpPr/>
            <p:nvPr/>
          </p:nvSpPr>
          <p:spPr>
            <a:xfrm>
              <a:off x="1367644" y="1268760"/>
              <a:ext cx="5688632" cy="4392488"/>
            </a:xfrm>
            <a:prstGeom prst="triangl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6" name="Straight Connector 5"/>
            <p:cNvCxnSpPr>
              <a:cxnSpLocks/>
            </p:cNvCxnSpPr>
            <p:nvPr/>
          </p:nvCxnSpPr>
          <p:spPr>
            <a:xfrm>
              <a:off x="3131840" y="2990457"/>
              <a:ext cx="2150151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>
              <a:cxnSpLocks/>
            </p:cNvCxnSpPr>
            <p:nvPr/>
          </p:nvCxnSpPr>
          <p:spPr>
            <a:xfrm>
              <a:off x="2771800" y="3645024"/>
              <a:ext cx="2942239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>
              <a:cxnSpLocks/>
            </p:cNvCxnSpPr>
            <p:nvPr/>
          </p:nvCxnSpPr>
          <p:spPr>
            <a:xfrm>
              <a:off x="1907704" y="4869160"/>
              <a:ext cx="460851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>
              <a:cxnSpLocks/>
            </p:cNvCxnSpPr>
            <p:nvPr/>
          </p:nvCxnSpPr>
          <p:spPr>
            <a:xfrm>
              <a:off x="2288043" y="4221088"/>
              <a:ext cx="380979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Right Arrow 36"/>
            <p:cNvSpPr/>
            <p:nvPr/>
          </p:nvSpPr>
          <p:spPr>
            <a:xfrm rot="16200000">
              <a:off x="2376046" y="3321278"/>
              <a:ext cx="3706030" cy="541862"/>
            </a:xfrm>
            <a:prstGeom prst="rightArrow">
              <a:avLst/>
            </a:prstGeo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75000">
                  <a:schemeClr val="accent1">
                    <a:tint val="44500"/>
                    <a:satMod val="160000"/>
                    <a:lumMod val="31000"/>
                    <a:lumOff val="69000"/>
                    <a:alpha val="44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0" scaled="1"/>
              <a:tileRect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907704" y="4158516"/>
              <a:ext cx="4608511" cy="72327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GB" sz="1050" b="1" dirty="0"/>
                <a:t>Specific Wellbeing Offer &amp;</a:t>
              </a:r>
            </a:p>
            <a:p>
              <a:pPr algn="ctr"/>
              <a:r>
                <a:rPr lang="en-GB" sz="1050" b="1" dirty="0"/>
                <a:t>Integrated Webpage</a:t>
              </a:r>
            </a:p>
            <a:p>
              <a:pPr algn="ctr"/>
              <a:r>
                <a:rPr lang="en-GB" sz="1000" b="1" dirty="0">
                  <a:solidFill>
                    <a:schemeClr val="accent1">
                      <a:lumMod val="75000"/>
                    </a:schemeClr>
                  </a:solidFill>
                </a:rPr>
                <a:t>     Self directed and self referral eg Thrive and CiC</a:t>
              </a:r>
            </a:p>
            <a:p>
              <a:pPr algn="ctr"/>
              <a:r>
                <a:rPr lang="en-GB" sz="1000" b="1" dirty="0">
                  <a:solidFill>
                    <a:schemeClr val="accent1">
                      <a:lumMod val="75000"/>
                    </a:schemeClr>
                  </a:solidFill>
                </a:rPr>
                <a:t>GP-S, GPTF </a:t>
              </a:r>
            </a:p>
          </p:txBody>
        </p:sp>
      </p:grpSp>
      <p:sp>
        <p:nvSpPr>
          <p:cNvPr id="30" name="TextBox 29">
            <a:extLst>
              <a:ext uri="{FF2B5EF4-FFF2-40B4-BE49-F238E27FC236}">
                <a16:creationId xmlns:a16="http://schemas.microsoft.com/office/drawing/2014/main" id="{A2314629-A06E-4F49-B37D-46CB5EFB1E44}"/>
              </a:ext>
            </a:extLst>
          </p:cNvPr>
          <p:cNvSpPr txBox="1"/>
          <p:nvPr/>
        </p:nvSpPr>
        <p:spPr>
          <a:xfrm>
            <a:off x="1367644" y="5091209"/>
            <a:ext cx="5688632" cy="40780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050" b="1" dirty="0"/>
              <a:t>Managing Concerns and Accessing Guidance</a:t>
            </a:r>
            <a:endParaRPr lang="en-GB" sz="1050" dirty="0"/>
          </a:p>
          <a:p>
            <a:pPr algn="ctr"/>
            <a:r>
              <a:rPr lang="en-GB" sz="1000" dirty="0">
                <a:solidFill>
                  <a:srgbClr val="002060"/>
                </a:solidFill>
              </a:rPr>
              <a:t>Self directed through Apps and local and national online resources</a:t>
            </a:r>
            <a:endParaRPr lang="en-GB" sz="1000" b="1" dirty="0">
              <a:solidFill>
                <a:srgbClr val="002060"/>
              </a:solidFill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5B53C0ED-6F57-4618-A06C-C2338355D2F2}"/>
              </a:ext>
            </a:extLst>
          </p:cNvPr>
          <p:cNvSpPr txBox="1"/>
          <p:nvPr/>
        </p:nvSpPr>
        <p:spPr>
          <a:xfrm>
            <a:off x="2267745" y="3641177"/>
            <a:ext cx="3888432" cy="56169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050" b="1" dirty="0"/>
              <a:t>Mental Health Support</a:t>
            </a:r>
          </a:p>
          <a:p>
            <a:pPr algn="ctr"/>
            <a:endParaRPr lang="en-GB" sz="1000" b="1" dirty="0">
              <a:solidFill>
                <a:srgbClr val="FF0000"/>
              </a:solidFill>
            </a:endParaRPr>
          </a:p>
          <a:p>
            <a:pPr algn="ctr"/>
            <a:r>
              <a:rPr lang="en-GB" sz="1000" b="1" dirty="0">
                <a:solidFill>
                  <a:schemeClr val="accent1">
                    <a:lumMod val="75000"/>
                  </a:schemeClr>
                </a:solidFill>
              </a:rPr>
              <a:t>Thrive, Chaplaincy, CiC, IAPTs, Derbys,gov.uk,</a:t>
            </a:r>
            <a:endParaRPr lang="en-GB" sz="9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6CCFE3F0-631B-4228-8AB8-FB2DD209FE94}"/>
              </a:ext>
            </a:extLst>
          </p:cNvPr>
          <p:cNvSpPr/>
          <p:nvPr/>
        </p:nvSpPr>
        <p:spPr>
          <a:xfrm>
            <a:off x="7940228" y="6020127"/>
            <a:ext cx="288032" cy="288032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0E017655-B5F2-495D-B0ED-A17E358ADC05}"/>
              </a:ext>
            </a:extLst>
          </p:cNvPr>
          <p:cNvSpPr txBox="1"/>
          <p:nvPr/>
        </p:nvSpPr>
        <p:spPr>
          <a:xfrm>
            <a:off x="2284845" y="3015171"/>
            <a:ext cx="3888432" cy="56169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050" b="1" dirty="0"/>
              <a:t>Supporting Emotional Distress</a:t>
            </a:r>
          </a:p>
          <a:p>
            <a:pPr algn="ctr"/>
            <a:endParaRPr lang="en-GB" sz="1000" b="1" dirty="0">
              <a:solidFill>
                <a:srgbClr val="FF0000"/>
              </a:solidFill>
            </a:endParaRPr>
          </a:p>
          <a:p>
            <a:pPr algn="ctr"/>
            <a:r>
              <a:rPr lang="en-GB" sz="900" b="1" dirty="0">
                <a:solidFill>
                  <a:schemeClr val="accent1">
                    <a:lumMod val="75000"/>
                  </a:schemeClr>
                </a:solidFill>
              </a:rPr>
              <a:t>Thrive, Chaplaincy, CiC, IAPTs, Derbys,gov.uk, GP-S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402BC0CC-0F85-4AF5-91F1-EF45DA28DBD7}"/>
              </a:ext>
            </a:extLst>
          </p:cNvPr>
          <p:cNvSpPr txBox="1"/>
          <p:nvPr/>
        </p:nvSpPr>
        <p:spPr>
          <a:xfrm>
            <a:off x="2267744" y="2363252"/>
            <a:ext cx="3888432" cy="56938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050" b="1" dirty="0"/>
              <a:t>Targeted Psychological</a:t>
            </a:r>
          </a:p>
          <a:p>
            <a:pPr algn="ctr"/>
            <a:r>
              <a:rPr lang="en-GB" sz="1050" b="1" dirty="0"/>
              <a:t>Intervention</a:t>
            </a:r>
          </a:p>
          <a:p>
            <a:pPr algn="ctr"/>
            <a:r>
              <a:rPr lang="en-GB" sz="1000" b="1" dirty="0">
                <a:solidFill>
                  <a:srgbClr val="FF0000"/>
                </a:solidFill>
              </a:rPr>
              <a:t>? GenP access to Clin Psych Team</a:t>
            </a:r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4012DCC8-878C-4945-8EA5-C2E56C6E9142}"/>
              </a:ext>
            </a:extLst>
          </p:cNvPr>
          <p:cNvCxnSpPr>
            <a:cxnSpLocks/>
          </p:cNvCxnSpPr>
          <p:nvPr/>
        </p:nvCxnSpPr>
        <p:spPr>
          <a:xfrm>
            <a:off x="3635896" y="2276872"/>
            <a:ext cx="1223026" cy="33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>
            <a:extLst>
              <a:ext uri="{FF2B5EF4-FFF2-40B4-BE49-F238E27FC236}">
                <a16:creationId xmlns:a16="http://schemas.microsoft.com/office/drawing/2014/main" id="{85885CD7-D5DE-4BB5-B950-EDF6C37BFE3B}"/>
              </a:ext>
            </a:extLst>
          </p:cNvPr>
          <p:cNvSpPr txBox="1"/>
          <p:nvPr/>
        </p:nvSpPr>
        <p:spPr>
          <a:xfrm>
            <a:off x="3599199" y="1618491"/>
            <a:ext cx="1259723" cy="8771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050" b="1" dirty="0"/>
              <a:t>Trauma</a:t>
            </a:r>
          </a:p>
          <a:p>
            <a:pPr algn="ctr"/>
            <a:r>
              <a:rPr lang="en-GB" sz="1050" b="1" dirty="0"/>
              <a:t>Support</a:t>
            </a:r>
          </a:p>
          <a:p>
            <a:pPr algn="ctr"/>
            <a:r>
              <a:rPr lang="en-GB" sz="1000" b="1" dirty="0">
                <a:solidFill>
                  <a:srgbClr val="FF0000"/>
                </a:solidFill>
              </a:rPr>
              <a:t>? GenP access to </a:t>
            </a:r>
            <a:endParaRPr lang="en-GB" sz="900" b="1" dirty="0">
              <a:solidFill>
                <a:srgbClr val="FF0000"/>
              </a:solidFill>
            </a:endParaRPr>
          </a:p>
          <a:p>
            <a:pPr algn="ctr"/>
            <a:r>
              <a:rPr lang="en-GB" sz="1000" b="1" dirty="0">
                <a:solidFill>
                  <a:srgbClr val="FF0000"/>
                </a:solidFill>
              </a:rPr>
              <a:t>Clinical Psych Team</a:t>
            </a:r>
          </a:p>
          <a:p>
            <a:pPr algn="ctr"/>
            <a:endParaRPr lang="en-GB" sz="1000" b="1" dirty="0"/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C48C7EEF-998C-4FE3-A27E-B4041C8704FD}"/>
              </a:ext>
            </a:extLst>
          </p:cNvPr>
          <p:cNvSpPr/>
          <p:nvPr/>
        </p:nvSpPr>
        <p:spPr>
          <a:xfrm>
            <a:off x="7740352" y="5132957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1</a:t>
            </a:r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B19A50E1-811E-481B-944A-97BD6E125B76}"/>
              </a:ext>
            </a:extLst>
          </p:cNvPr>
          <p:cNvSpPr/>
          <p:nvPr/>
        </p:nvSpPr>
        <p:spPr>
          <a:xfrm>
            <a:off x="7236296" y="4437112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2</a:t>
            </a:r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71C21DCA-6878-4B1D-BDAB-77B480701AF8}"/>
              </a:ext>
            </a:extLst>
          </p:cNvPr>
          <p:cNvSpPr/>
          <p:nvPr/>
        </p:nvSpPr>
        <p:spPr>
          <a:xfrm>
            <a:off x="6732240" y="3781989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3</a:t>
            </a:r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E5A8049C-4C11-445B-A137-FB3061519EC8}"/>
              </a:ext>
            </a:extLst>
          </p:cNvPr>
          <p:cNvSpPr/>
          <p:nvPr/>
        </p:nvSpPr>
        <p:spPr>
          <a:xfrm>
            <a:off x="6300192" y="3140968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4</a:t>
            </a:r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26BD3DF5-9AF6-4C0E-BBD7-BEAB06121653}"/>
              </a:ext>
            </a:extLst>
          </p:cNvPr>
          <p:cNvSpPr/>
          <p:nvPr/>
        </p:nvSpPr>
        <p:spPr>
          <a:xfrm>
            <a:off x="5809809" y="2483666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5</a:t>
            </a:r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BDF2EFA5-7606-4FFA-8949-1FCDDFD9115A}"/>
              </a:ext>
            </a:extLst>
          </p:cNvPr>
          <p:cNvSpPr/>
          <p:nvPr/>
        </p:nvSpPr>
        <p:spPr>
          <a:xfrm>
            <a:off x="5281991" y="1766828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6</a:t>
            </a:r>
          </a:p>
        </p:txBody>
      </p:sp>
      <p:pic>
        <p:nvPicPr>
          <p:cNvPr id="39" name="Picture 38">
            <a:extLst>
              <a:ext uri="{FF2B5EF4-FFF2-40B4-BE49-F238E27FC236}">
                <a16:creationId xmlns:a16="http://schemas.microsoft.com/office/drawing/2014/main" id="{ECA75A07-DE92-4F7A-8B72-6ED312968F8D}"/>
              </a:ext>
            </a:extLst>
          </p:cNvPr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202891" y="229215"/>
            <a:ext cx="1704813" cy="463482"/>
          </a:xfrm>
          <a:prstGeom prst="rect">
            <a:avLst/>
          </a:prstGeom>
          <a:noFill/>
          <a:ln>
            <a:noFill/>
            <a:prstDash/>
          </a:ln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2DC1E0C8-A8E9-4D6F-9454-E4D529449A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829" y="764705"/>
            <a:ext cx="1704813" cy="521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8CB9DDB5-3A02-42C3-BEF2-46F177F8BA05}"/>
              </a:ext>
            </a:extLst>
          </p:cNvPr>
          <p:cNvPicPr/>
          <p:nvPr/>
        </p:nvPicPr>
        <p:blipFill>
          <a:blip r:embed="rId5"/>
          <a:srcRect/>
          <a:stretch>
            <a:fillRect/>
          </a:stretch>
        </p:blipFill>
        <p:spPr>
          <a:xfrm>
            <a:off x="208678" y="1340768"/>
            <a:ext cx="1752600" cy="771525"/>
          </a:xfrm>
          <a:prstGeom prst="rect">
            <a:avLst/>
          </a:prstGeom>
          <a:noFill/>
          <a:ln>
            <a:noFill/>
            <a:prstDash/>
          </a:ln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E94F8F0D-4C16-49F1-812F-C7C48692A1BA}"/>
              </a:ext>
            </a:extLst>
          </p:cNvPr>
          <p:cNvSpPr txBox="1"/>
          <p:nvPr/>
        </p:nvSpPr>
        <p:spPr>
          <a:xfrm flipH="1">
            <a:off x="2771800" y="347761"/>
            <a:ext cx="58326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Coronavirus General Practice Staff Wellbeing Support Pathway </a:t>
            </a:r>
          </a:p>
        </p:txBody>
      </p:sp>
    </p:spTree>
    <p:extLst>
      <p:ext uri="{BB962C8B-B14F-4D97-AF65-F5344CB8AC3E}">
        <p14:creationId xmlns:p14="http://schemas.microsoft.com/office/powerpoint/2010/main" val="3567110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Table 14">
            <a:extLst>
              <a:ext uri="{FF2B5EF4-FFF2-40B4-BE49-F238E27FC236}">
                <a16:creationId xmlns:a16="http://schemas.microsoft.com/office/drawing/2014/main" id="{D18F4489-ADCB-447A-9014-0C054C57F8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1347818"/>
              </p:ext>
            </p:extLst>
          </p:nvPr>
        </p:nvGraphicFramePr>
        <p:xfrm>
          <a:off x="395536" y="280366"/>
          <a:ext cx="8352928" cy="608789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60040">
                  <a:extLst>
                    <a:ext uri="{9D8B030D-6E8A-4147-A177-3AD203B41FA5}">
                      <a16:colId xmlns:a16="http://schemas.microsoft.com/office/drawing/2014/main" val="1158677915"/>
                    </a:ext>
                  </a:extLst>
                </a:gridCol>
                <a:gridCol w="3888432">
                  <a:extLst>
                    <a:ext uri="{9D8B030D-6E8A-4147-A177-3AD203B41FA5}">
                      <a16:colId xmlns:a16="http://schemas.microsoft.com/office/drawing/2014/main" val="46321218"/>
                    </a:ext>
                  </a:extLst>
                </a:gridCol>
                <a:gridCol w="3024336">
                  <a:extLst>
                    <a:ext uri="{9D8B030D-6E8A-4147-A177-3AD203B41FA5}">
                      <a16:colId xmlns:a16="http://schemas.microsoft.com/office/drawing/2014/main" val="3188479496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52384707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What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How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Who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5000240"/>
                  </a:ext>
                </a:extLst>
              </a:tr>
              <a:tr h="118551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Preventative Health and Wellbeing Support</a:t>
                      </a:r>
                    </a:p>
                    <a:p>
                      <a:pPr algn="ctr"/>
                      <a:r>
                        <a:rPr lang="en-GB" sz="1000" b="0" i="1" dirty="0"/>
                        <a:t>It</a:t>
                      </a:r>
                      <a:r>
                        <a:rPr lang="en-GB" sz="1000" b="0" i="1" baseline="0" dirty="0"/>
                        <a:t> is important to take care of your own wellbeing</a:t>
                      </a:r>
                    </a:p>
                    <a:p>
                      <a:pPr algn="ctr"/>
                      <a:endParaRPr lang="en-GB" sz="1000" b="0" i="1" dirty="0"/>
                    </a:p>
                    <a:p>
                      <a:pPr marL="171450" indent="-171450" algn="l">
                        <a:buFontTx/>
                        <a:buChar char="-"/>
                      </a:pPr>
                      <a:r>
                        <a:rPr lang="en-GB" sz="1000" b="0" dirty="0"/>
                        <a:t>Practical guidance on measures when social distancing/Isolating</a:t>
                      </a:r>
                    </a:p>
                    <a:p>
                      <a:pPr marL="171450" indent="-171450" algn="l">
                        <a:buFontTx/>
                        <a:buChar char="-"/>
                      </a:pPr>
                      <a:r>
                        <a:rPr lang="en-GB" sz="1000" b="0" dirty="0"/>
                        <a:t>The broader Health and Wellbeing support that is available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dirty="0"/>
                        <a:t>National and local websites (NHS.uk and Derbyshire LMC, practice and PCN sites)</a:t>
                      </a:r>
                    </a:p>
                    <a:p>
                      <a:pPr algn="ctr"/>
                      <a:r>
                        <a:rPr lang="en-GB" sz="1000" b="0" dirty="0"/>
                        <a:t>Apps such as Headspace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Self directed</a:t>
                      </a:r>
                    </a:p>
                    <a:p>
                      <a:pPr algn="ctr"/>
                      <a:endParaRPr lang="en-GB" sz="1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89148165"/>
                  </a:ext>
                </a:extLst>
              </a:tr>
              <a:tr h="1305744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Managing Concerns and Accessing Guidance</a:t>
                      </a:r>
                    </a:p>
                    <a:p>
                      <a:pPr algn="ctr"/>
                      <a:r>
                        <a:rPr lang="en-GB" sz="1000" b="0" i="1" dirty="0"/>
                        <a:t>self referral and targeted</a:t>
                      </a:r>
                      <a:r>
                        <a:rPr lang="en-GB" sz="1000" b="0" i="1" baseline="0" dirty="0"/>
                        <a:t> guidance for those that need it</a:t>
                      </a:r>
                    </a:p>
                    <a:p>
                      <a:pPr algn="ctr"/>
                      <a:endParaRPr lang="en-GB" sz="1000" b="0" i="1" dirty="0"/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en-GB" sz="1000" b="0" dirty="0"/>
                        <a:t>-  Staff follow latest organisational guidance / PHE Information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en-GB" sz="1000" b="0" dirty="0"/>
                        <a:t>- Self referral to </a:t>
                      </a:r>
                      <a:r>
                        <a:rPr lang="en-GB" sz="1000" b="0" dirty="0" err="1"/>
                        <a:t>Cic</a:t>
                      </a:r>
                      <a:r>
                        <a:rPr lang="en-GB" sz="1000" b="0" dirty="0"/>
                        <a:t> Employee Assistance Programme –provides 1:1     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en-GB" sz="1000" b="0" dirty="0"/>
                        <a:t>   telephone support as well as online resources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dirty="0"/>
                        <a:t>CiC: </a:t>
                      </a:r>
                    </a:p>
                    <a:p>
                      <a:pPr algn="l"/>
                      <a:r>
                        <a:rPr lang="en-GB" sz="1000" dirty="0"/>
                        <a:t>Login using: www.well-online.co.uk </a:t>
                      </a:r>
                    </a:p>
                    <a:p>
                      <a:pPr algn="l"/>
                      <a:r>
                        <a:rPr lang="en-GB" sz="1000" dirty="0"/>
                        <a:t>Username: DTlogin </a:t>
                      </a:r>
                    </a:p>
                    <a:p>
                      <a:pPr algn="l"/>
                      <a:r>
                        <a:rPr lang="en-GB" sz="1000" dirty="0"/>
                        <a:t>Password: wellbeing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Self directed and self referral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0101192"/>
                  </a:ext>
                </a:extLst>
              </a:tr>
              <a:tr h="1296144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Specific Wellbeing Offer &amp; Integrated Webpage</a:t>
                      </a:r>
                    </a:p>
                    <a:p>
                      <a:pPr algn="ctr"/>
                      <a:r>
                        <a:rPr lang="en-GB" sz="1000" b="0" i="1" dirty="0"/>
                        <a:t>Practical</a:t>
                      </a:r>
                      <a:r>
                        <a:rPr lang="en-GB" sz="1000" b="0" i="1" baseline="0" dirty="0"/>
                        <a:t> guidance and support following Coronavirus </a:t>
                      </a:r>
                    </a:p>
                    <a:p>
                      <a:pPr algn="ctr"/>
                      <a:endParaRPr lang="en-GB" sz="1000" b="0" i="1" dirty="0"/>
                    </a:p>
                    <a:p>
                      <a:pPr marL="171450" indent="-171450" algn="l">
                        <a:buFontTx/>
                        <a:buChar char="-"/>
                      </a:pPr>
                      <a:r>
                        <a:rPr lang="en-GB" sz="1000" b="0" dirty="0"/>
                        <a:t>Additional</a:t>
                      </a:r>
                      <a:r>
                        <a:rPr lang="en-GB" sz="1000" b="0" baseline="0" dirty="0"/>
                        <a:t> information</a:t>
                      </a:r>
                      <a:r>
                        <a:rPr lang="en-GB" sz="1000" b="0" dirty="0"/>
                        <a:t>/ Support sessions – signposting and guidance</a:t>
                      </a:r>
                    </a:p>
                    <a:p>
                      <a:pPr marL="171450" indent="-171450" algn="l">
                        <a:buFontTx/>
                        <a:buChar char="-"/>
                      </a:pPr>
                      <a:endParaRPr lang="en-GB" sz="1000" b="0" dirty="0"/>
                    </a:p>
                    <a:p>
                      <a:pPr marL="171450" indent="-171450" algn="l">
                        <a:buFontTx/>
                        <a:buChar char="-"/>
                      </a:pPr>
                      <a:endParaRPr lang="en-GB" sz="1000" b="0" dirty="0"/>
                    </a:p>
                    <a:p>
                      <a:pPr marL="171450" indent="-171450" algn="l">
                        <a:buFontTx/>
                        <a:buChar char="-"/>
                      </a:pPr>
                      <a:endParaRPr lang="en-GB" sz="1000" b="0" dirty="0"/>
                    </a:p>
                    <a:p>
                      <a:pPr marL="171450" indent="-171450" algn="l">
                        <a:buFontTx/>
                        <a:buChar char="-"/>
                      </a:pPr>
                      <a:endParaRPr lang="en-GB" sz="1000" b="0" dirty="0"/>
                    </a:p>
                    <a:p>
                      <a:pPr marL="171450" indent="-171450" algn="l">
                        <a:buFontTx/>
                        <a:buChar char="-"/>
                      </a:pPr>
                      <a:r>
                        <a:rPr lang="en-GB" sz="1000" b="0" dirty="0"/>
                        <a:t>GP-S mentoring</a:t>
                      </a:r>
                    </a:p>
                    <a:p>
                      <a:pPr marL="171450" indent="-171450" algn="l">
                        <a:buFontTx/>
                        <a:buChar char="-"/>
                      </a:pPr>
                      <a:endParaRPr lang="en-GB" sz="1000" b="0" dirty="0"/>
                    </a:p>
                    <a:p>
                      <a:pPr marL="171450" indent="-171450" algn="l">
                        <a:buFontTx/>
                        <a:buChar char="-"/>
                      </a:pPr>
                      <a:endParaRPr lang="en-GB" sz="1000" b="0" dirty="0"/>
                    </a:p>
                    <a:p>
                      <a:pPr marL="171450" indent="-171450" algn="l">
                        <a:buFontTx/>
                        <a:buChar char="-"/>
                      </a:pPr>
                      <a:endParaRPr lang="en-GB" sz="1000" b="0" dirty="0"/>
                    </a:p>
                    <a:p>
                      <a:pPr marL="171450" indent="-171450" algn="l">
                        <a:buFontTx/>
                        <a:buChar char="-"/>
                      </a:pPr>
                      <a:endParaRPr lang="en-GB" sz="1000" b="0" dirty="0"/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en-GB" sz="1000" b="0" dirty="0"/>
                        <a:t>- GPTF offer through business support and GPTF fellows - resilience, team building and support with practice development</a:t>
                      </a:r>
                    </a:p>
                    <a:p>
                      <a:pPr marL="0" indent="0" algn="l">
                        <a:buFontTx/>
                        <a:buNone/>
                      </a:pPr>
                      <a:endParaRPr lang="en-GB" sz="1000" b="0" dirty="0"/>
                    </a:p>
                    <a:p>
                      <a:pPr marL="0" indent="0" algn="l">
                        <a:buFontTx/>
                        <a:buNone/>
                      </a:pPr>
                      <a:endParaRPr lang="en-GB" sz="1000" b="0" dirty="0"/>
                    </a:p>
                    <a:p>
                      <a:pPr marL="171450" indent="-171450" algn="l">
                        <a:buFontTx/>
                        <a:buChar char="-"/>
                      </a:pPr>
                      <a:r>
                        <a:rPr lang="en-GB" sz="1000" b="0" dirty="0"/>
                        <a:t>Integrated Webpage accessible across the System for consistent and updated messaging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dirty="0"/>
                        <a:t>CiC: </a:t>
                      </a:r>
                    </a:p>
                    <a:p>
                      <a:pPr algn="l"/>
                      <a:r>
                        <a:rPr lang="en-GB" sz="1000" dirty="0"/>
                        <a:t>Login using: www.well-online.co.uk </a:t>
                      </a:r>
                    </a:p>
                    <a:p>
                      <a:pPr algn="l"/>
                      <a:r>
                        <a:rPr lang="en-GB" sz="1000" dirty="0"/>
                        <a:t>Username: DTlogin </a:t>
                      </a:r>
                    </a:p>
                    <a:p>
                      <a:pPr algn="l"/>
                      <a:r>
                        <a:rPr lang="en-GB" sz="1000" dirty="0"/>
                        <a:t>Password: wellbeing</a:t>
                      </a:r>
                    </a:p>
                    <a:p>
                      <a:pPr algn="l"/>
                      <a:endParaRPr lang="en-GB" sz="1000" dirty="0"/>
                    </a:p>
                    <a:p>
                      <a:pPr algn="l"/>
                      <a:endParaRPr lang="en-GB" sz="1000" dirty="0"/>
                    </a:p>
                    <a:p>
                      <a:pPr algn="l"/>
                      <a:endParaRPr lang="en-GB" sz="1000" dirty="0"/>
                    </a:p>
                    <a:p>
                      <a:pPr algn="l"/>
                      <a:endParaRPr lang="en-GB" sz="1000" dirty="0"/>
                    </a:p>
                    <a:p>
                      <a:pPr algn="l"/>
                      <a:r>
                        <a:rPr lang="en-GB" sz="1000" dirty="0"/>
                        <a:t>GP-S</a:t>
                      </a:r>
                    </a:p>
                    <a:p>
                      <a:pPr algn="l"/>
                      <a:endParaRPr lang="en-GB" sz="1000" dirty="0"/>
                    </a:p>
                    <a:p>
                      <a:pPr algn="l"/>
                      <a:endParaRPr lang="en-GB" sz="1000" dirty="0"/>
                    </a:p>
                    <a:p>
                      <a:pPr algn="l"/>
                      <a:endParaRPr lang="en-GB" sz="1000" dirty="0"/>
                    </a:p>
                    <a:p>
                      <a:pPr algn="l"/>
                      <a:endParaRPr lang="en-GB" sz="1000" dirty="0"/>
                    </a:p>
                    <a:p>
                      <a:pPr algn="l"/>
                      <a:r>
                        <a:rPr lang="en-GB" sz="1000" dirty="0"/>
                        <a:t>GPTF</a:t>
                      </a:r>
                    </a:p>
                    <a:p>
                      <a:pPr algn="l"/>
                      <a:endParaRPr lang="en-GB" sz="1000" dirty="0"/>
                    </a:p>
                    <a:p>
                      <a:pPr algn="l"/>
                      <a:endParaRPr lang="en-GB" sz="1000" dirty="0"/>
                    </a:p>
                    <a:p>
                      <a:pPr algn="l"/>
                      <a:endParaRPr lang="en-GB" sz="1000" dirty="0"/>
                    </a:p>
                    <a:p>
                      <a:pPr algn="l"/>
                      <a:endParaRPr lang="en-GB" sz="1000" dirty="0"/>
                    </a:p>
                    <a:p>
                      <a:pPr algn="l"/>
                      <a:endParaRPr lang="en-GB" sz="1000" dirty="0"/>
                    </a:p>
                    <a:p>
                      <a:pPr algn="l"/>
                      <a:endParaRPr lang="en-GB" sz="1000" dirty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  <a:p>
                      <a:pPr algn="ctr"/>
                      <a:endParaRPr lang="en-GB" sz="1000" dirty="0"/>
                    </a:p>
                    <a:p>
                      <a:pPr algn="ctr"/>
                      <a:r>
                        <a:rPr lang="en-GB" sz="1000" dirty="0"/>
                        <a:t>CiC</a:t>
                      </a:r>
                    </a:p>
                    <a:p>
                      <a:pPr algn="ctr"/>
                      <a:endParaRPr lang="en-GB" sz="1000" dirty="0"/>
                    </a:p>
                    <a:p>
                      <a:pPr algn="ctr"/>
                      <a:endParaRPr lang="en-GB" sz="1000" dirty="0"/>
                    </a:p>
                    <a:p>
                      <a:pPr algn="ctr"/>
                      <a:endParaRPr lang="en-GB" sz="1000" dirty="0"/>
                    </a:p>
                    <a:p>
                      <a:pPr algn="ctr"/>
                      <a:endParaRPr lang="en-GB" sz="1000" dirty="0"/>
                    </a:p>
                    <a:p>
                      <a:pPr algn="ctr"/>
                      <a:endParaRPr lang="en-GB" sz="1000" dirty="0"/>
                    </a:p>
                    <a:p>
                      <a:pPr algn="ctr"/>
                      <a:r>
                        <a:rPr lang="en-GB" sz="1000" dirty="0"/>
                        <a:t>GP-S</a:t>
                      </a:r>
                    </a:p>
                    <a:p>
                      <a:pPr algn="ctr"/>
                      <a:endParaRPr lang="en-GB" sz="1000" dirty="0"/>
                    </a:p>
                    <a:p>
                      <a:pPr algn="ctr"/>
                      <a:endParaRPr lang="en-GB" sz="1000" dirty="0"/>
                    </a:p>
                    <a:p>
                      <a:pPr algn="ctr"/>
                      <a:endParaRPr lang="en-GB" sz="1000" dirty="0"/>
                    </a:p>
                    <a:p>
                      <a:pPr algn="ctr"/>
                      <a:endParaRPr lang="en-GB" sz="1000" dirty="0"/>
                    </a:p>
                    <a:p>
                      <a:pPr algn="ctr"/>
                      <a:endParaRPr lang="en-GB" sz="1000" dirty="0"/>
                    </a:p>
                    <a:p>
                      <a:pPr algn="ctr"/>
                      <a:r>
                        <a:rPr lang="en-GB" sz="1000" dirty="0"/>
                        <a:t>GPTF</a:t>
                      </a:r>
                    </a:p>
                    <a:p>
                      <a:pPr algn="ctr"/>
                      <a:endParaRPr lang="en-GB" sz="1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64661292"/>
                  </a:ext>
                </a:extLst>
              </a:tr>
            </a:tbl>
          </a:graphicData>
        </a:graphic>
      </p:graphicFrame>
      <p:sp>
        <p:nvSpPr>
          <p:cNvPr id="2" name="Oval 1">
            <a:extLst>
              <a:ext uri="{FF2B5EF4-FFF2-40B4-BE49-F238E27FC236}">
                <a16:creationId xmlns:a16="http://schemas.microsoft.com/office/drawing/2014/main" id="{D22DB54B-A4BB-46D6-A568-AFB8F4B16039}"/>
              </a:ext>
            </a:extLst>
          </p:cNvPr>
          <p:cNvSpPr/>
          <p:nvPr/>
        </p:nvSpPr>
        <p:spPr>
          <a:xfrm>
            <a:off x="444758" y="1054445"/>
            <a:ext cx="288031" cy="288032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0710A6EC-7BCA-48E4-B6B1-A2EA729EDC07}"/>
              </a:ext>
            </a:extLst>
          </p:cNvPr>
          <p:cNvSpPr/>
          <p:nvPr/>
        </p:nvSpPr>
        <p:spPr>
          <a:xfrm>
            <a:off x="440970" y="2262104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1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66C0489F-8D1C-48BE-A0AA-C5AC49670607}"/>
              </a:ext>
            </a:extLst>
          </p:cNvPr>
          <p:cNvSpPr/>
          <p:nvPr/>
        </p:nvSpPr>
        <p:spPr>
          <a:xfrm>
            <a:off x="456113" y="4531874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1499511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C0B9CEE1-93E4-45E3-A902-C760B242FC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6615989"/>
              </p:ext>
            </p:extLst>
          </p:nvPr>
        </p:nvGraphicFramePr>
        <p:xfrm>
          <a:off x="503548" y="404664"/>
          <a:ext cx="8136903" cy="601482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24036">
                  <a:extLst>
                    <a:ext uri="{9D8B030D-6E8A-4147-A177-3AD203B41FA5}">
                      <a16:colId xmlns:a16="http://schemas.microsoft.com/office/drawing/2014/main" val="3349288228"/>
                    </a:ext>
                  </a:extLst>
                </a:gridCol>
                <a:gridCol w="3528392">
                  <a:extLst>
                    <a:ext uri="{9D8B030D-6E8A-4147-A177-3AD203B41FA5}">
                      <a16:colId xmlns:a16="http://schemas.microsoft.com/office/drawing/2014/main" val="1092186012"/>
                    </a:ext>
                  </a:extLst>
                </a:gridCol>
                <a:gridCol w="2808312">
                  <a:extLst>
                    <a:ext uri="{9D8B030D-6E8A-4147-A177-3AD203B41FA5}">
                      <a16:colId xmlns:a16="http://schemas.microsoft.com/office/drawing/2014/main" val="2195248598"/>
                    </a:ext>
                  </a:extLst>
                </a:gridCol>
                <a:gridCol w="1476163">
                  <a:extLst>
                    <a:ext uri="{9D8B030D-6E8A-4147-A177-3AD203B41FA5}">
                      <a16:colId xmlns:a16="http://schemas.microsoft.com/office/drawing/2014/main" val="2932896860"/>
                    </a:ext>
                  </a:extLst>
                </a:gridCol>
              </a:tblGrid>
              <a:tr h="249872"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What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How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Who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595166"/>
                  </a:ext>
                </a:extLst>
              </a:tr>
              <a:tr h="135138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Mental Health Support</a:t>
                      </a:r>
                    </a:p>
                    <a:p>
                      <a:pPr algn="ctr"/>
                      <a:r>
                        <a:rPr lang="en-GB" sz="1000" b="0" i="1" dirty="0"/>
                        <a:t>Supporting self-care</a:t>
                      </a:r>
                      <a:r>
                        <a:rPr lang="en-GB" sz="1000" b="0" i="1" baseline="0" dirty="0"/>
                        <a:t> for Mental Health</a:t>
                      </a:r>
                      <a:endParaRPr lang="en-GB" sz="1000" b="0" i="1" dirty="0"/>
                    </a:p>
                    <a:p>
                      <a:pPr marL="171450" indent="-171450" algn="l">
                        <a:buFontTx/>
                        <a:buChar char="-"/>
                      </a:pPr>
                      <a:r>
                        <a:rPr lang="en-GB" sz="1000" b="0" dirty="0"/>
                        <a:t>Thrive App offering</a:t>
                      </a:r>
                      <a:r>
                        <a:rPr lang="en-GB" sz="1000" b="0" baseline="0" dirty="0"/>
                        <a:t> CBT, Meditation, relaxation and breathing programmes for self-care</a:t>
                      </a:r>
                    </a:p>
                    <a:p>
                      <a:pPr marL="171450" indent="-171450" algn="l">
                        <a:buFontTx/>
                        <a:buChar char="-"/>
                      </a:pPr>
                      <a:endParaRPr lang="en-GB" sz="1000" b="0" dirty="0"/>
                    </a:p>
                    <a:p>
                      <a:pPr marL="171450" indent="-171450" algn="l">
                        <a:buFontTx/>
                        <a:buChar char="-"/>
                      </a:pPr>
                      <a:endParaRPr lang="en-GB" sz="1000" b="0" dirty="0"/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en-GB" sz="1000" b="0" dirty="0"/>
                        <a:t>-     Derbyshire mental health and wellbeing support line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Thrive</a:t>
                      </a:r>
                    </a:p>
                    <a:p>
                      <a:pPr algn="l"/>
                      <a:r>
                        <a:rPr lang="en-GB" sz="1000" b="0" dirty="0">
                          <a:solidFill>
                            <a:schemeClr val="tx1"/>
                          </a:solidFill>
                        </a:rPr>
                        <a:t>Download the ‘Thrive’ App</a:t>
                      </a:r>
                    </a:p>
                    <a:p>
                      <a:pPr algn="l"/>
                      <a:r>
                        <a:rPr lang="en-GB" sz="1000" b="0" dirty="0">
                          <a:solidFill>
                            <a:schemeClr val="tx1"/>
                          </a:solidFill>
                        </a:rPr>
                        <a:t>Use Code: NHSDERBY20</a:t>
                      </a:r>
                    </a:p>
                    <a:p>
                      <a:pPr algn="l"/>
                      <a:endParaRPr lang="en-GB" sz="1000" b="0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lang="en-GB" sz="1000" dirty="0">
                          <a:hlinkClick r:id="rId2"/>
                        </a:rPr>
                        <a:t>https://www.derbyshire.gov.uk/social-health/health-and-wellbeing/mental-health-and-wellbeing/information-and-contacts/mental-health-information-and-contacts.aspx</a:t>
                      </a:r>
                      <a:endParaRPr lang="en-GB" sz="1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Thrive</a:t>
                      </a:r>
                    </a:p>
                    <a:p>
                      <a:pPr algn="ctr"/>
                      <a:endParaRPr lang="en-GB" sz="1000" dirty="0"/>
                    </a:p>
                    <a:p>
                      <a:pPr algn="ctr"/>
                      <a:endParaRPr lang="en-GB" sz="1000" dirty="0"/>
                    </a:p>
                    <a:p>
                      <a:pPr algn="ctr"/>
                      <a:endParaRPr lang="en-GB" sz="1000" dirty="0"/>
                    </a:p>
                    <a:p>
                      <a:pPr algn="ctr"/>
                      <a:endParaRPr lang="en-GB" sz="1000" dirty="0"/>
                    </a:p>
                    <a:p>
                      <a:pPr algn="ctr"/>
                      <a:r>
                        <a:rPr lang="en-GB" sz="1000" dirty="0"/>
                        <a:t>Derbys.gov.uk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59364538"/>
                  </a:ext>
                </a:extLst>
              </a:tr>
              <a:tr h="3600400">
                <a:tc>
                  <a:txBody>
                    <a:bodyPr/>
                    <a:lstStyle/>
                    <a:p>
                      <a:pPr marL="171450" indent="-171450" algn="l">
                        <a:buFontTx/>
                        <a:buChar char="-"/>
                      </a:pPr>
                      <a:endParaRPr lang="en-GB" sz="1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Emotional Distress Support</a:t>
                      </a:r>
                    </a:p>
                    <a:p>
                      <a:pPr algn="ctr"/>
                      <a:r>
                        <a:rPr lang="en-GB" sz="1000" b="0" i="1" dirty="0"/>
                        <a:t>For when you need to speak to someone about your concerns</a:t>
                      </a:r>
                    </a:p>
                    <a:p>
                      <a:pPr marL="171450" indent="-171450" algn="l">
                        <a:buFontTx/>
                        <a:buChar char="-"/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</a:rPr>
                        <a:t>24/7 confidential</a:t>
                      </a:r>
                      <a:r>
                        <a:rPr lang="en-GB" sz="1000" b="0" baseline="0" dirty="0">
                          <a:solidFill>
                            <a:schemeClr val="tx1"/>
                          </a:solidFill>
                        </a:rPr>
                        <a:t> care line (CiC)</a:t>
                      </a:r>
                    </a:p>
                    <a:p>
                      <a:pPr marL="171450" indent="-171450" algn="l">
                        <a:buFontTx/>
                        <a:buChar char="-"/>
                      </a:pPr>
                      <a:r>
                        <a:rPr lang="en-GB" sz="1000" b="0" baseline="0" dirty="0">
                          <a:solidFill>
                            <a:schemeClr val="tx1"/>
                          </a:solidFill>
                        </a:rPr>
                        <a:t>Access and signposting to services and counselling</a:t>
                      </a:r>
                    </a:p>
                    <a:p>
                      <a:pPr marL="171450" indent="-171450" algn="l">
                        <a:buFontTx/>
                        <a:buChar char="-"/>
                      </a:pPr>
                      <a:r>
                        <a:rPr lang="en-GB" sz="1000" b="0" baseline="0" dirty="0">
                          <a:solidFill>
                            <a:schemeClr val="tx1"/>
                          </a:solidFill>
                        </a:rPr>
                        <a:t>Independent advice and expert guidance </a:t>
                      </a:r>
                    </a:p>
                    <a:p>
                      <a:pPr marL="171450" indent="-171450" algn="l">
                        <a:buFontTx/>
                        <a:buChar char="-"/>
                      </a:pPr>
                      <a:endParaRPr lang="en-GB" sz="1000" b="0" baseline="0" dirty="0">
                        <a:solidFill>
                          <a:schemeClr val="tx1"/>
                        </a:solidFill>
                      </a:endParaRPr>
                    </a:p>
                    <a:p>
                      <a:pPr marL="171450" indent="-171450" algn="l">
                        <a:buFontTx/>
                        <a:buChar char="-"/>
                      </a:pPr>
                      <a:endParaRPr lang="en-GB" sz="1000" b="0" baseline="0" dirty="0">
                        <a:solidFill>
                          <a:schemeClr val="tx1"/>
                        </a:solidFill>
                      </a:endParaRPr>
                    </a:p>
                    <a:p>
                      <a:pPr marL="171450" indent="-171450" algn="l">
                        <a:buFontTx/>
                        <a:buChar char="-"/>
                      </a:pPr>
                      <a:endParaRPr lang="en-GB" sz="1000" b="0" baseline="0" dirty="0">
                        <a:solidFill>
                          <a:schemeClr val="tx1"/>
                        </a:solidFill>
                      </a:endParaRPr>
                    </a:p>
                    <a:p>
                      <a:pPr marL="171450" indent="-171450" algn="l">
                        <a:buFontTx/>
                        <a:buChar char="-"/>
                      </a:pPr>
                      <a:endParaRPr lang="en-GB" sz="1000" b="0" baseline="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en-GB" sz="1000" b="0" baseline="0" dirty="0">
                          <a:solidFill>
                            <a:schemeClr val="tx1"/>
                          </a:solidFill>
                        </a:rPr>
                        <a:t>Family /personal bereavement (Cruse / Treetops) </a:t>
                      </a:r>
                    </a:p>
                    <a:p>
                      <a:pPr marL="171450" indent="-171450" algn="l">
                        <a:buFontTx/>
                        <a:buChar char="-"/>
                      </a:pPr>
                      <a:endParaRPr lang="en-GB" sz="1000" b="0" baseline="0" dirty="0">
                        <a:solidFill>
                          <a:schemeClr val="tx1"/>
                        </a:solidFill>
                      </a:endParaRPr>
                    </a:p>
                    <a:p>
                      <a:pPr marL="171450" indent="-171450" algn="l">
                        <a:buFontTx/>
                        <a:buChar char="-"/>
                      </a:pPr>
                      <a:endParaRPr lang="en-GB" sz="1000" b="0" baseline="0" dirty="0">
                        <a:solidFill>
                          <a:schemeClr val="tx1"/>
                        </a:solidFill>
                      </a:endParaRPr>
                    </a:p>
                    <a:p>
                      <a:pPr marL="171450" indent="-171450" algn="l">
                        <a:buFontTx/>
                        <a:buChar char="-"/>
                      </a:pPr>
                      <a:endParaRPr lang="en-GB" sz="1000" b="0" baseline="0" dirty="0">
                        <a:solidFill>
                          <a:schemeClr val="tx1"/>
                        </a:solidFill>
                      </a:endParaRPr>
                    </a:p>
                    <a:p>
                      <a:pPr marL="171450" indent="-171450" algn="l">
                        <a:buFontTx/>
                        <a:buChar char="-"/>
                      </a:pPr>
                      <a:endParaRPr lang="en-GB" sz="1000" b="0" baseline="0" dirty="0">
                        <a:solidFill>
                          <a:schemeClr val="tx1"/>
                        </a:solidFill>
                      </a:endParaRPr>
                    </a:p>
                    <a:p>
                      <a:pPr marL="171450" indent="-171450" algn="l">
                        <a:buFontTx/>
                        <a:buChar char="-"/>
                      </a:pPr>
                      <a:endParaRPr lang="en-GB" sz="1000" b="0" baseline="0" dirty="0">
                        <a:solidFill>
                          <a:schemeClr val="tx1"/>
                        </a:solidFill>
                      </a:endParaRPr>
                    </a:p>
                    <a:p>
                      <a:pPr marL="171450" indent="-171450" algn="l">
                        <a:buFontTx/>
                        <a:buChar char="-"/>
                      </a:pPr>
                      <a:endParaRPr lang="en-GB" sz="1000" b="0" baseline="0" dirty="0">
                        <a:solidFill>
                          <a:schemeClr val="tx1"/>
                        </a:solidFill>
                      </a:endParaRPr>
                    </a:p>
                    <a:p>
                      <a:pPr marL="171450" indent="-171450" algn="l">
                        <a:buFontTx/>
                        <a:buChar char="-"/>
                      </a:pPr>
                      <a:r>
                        <a:rPr lang="en-GB" sz="1000" b="0" baseline="0">
                          <a:solidFill>
                            <a:schemeClr val="tx1"/>
                          </a:solidFill>
                        </a:rPr>
                        <a:t>GP-S </a:t>
                      </a:r>
                      <a:r>
                        <a:rPr lang="en-GB" sz="1000" b="0" baseline="0" dirty="0">
                          <a:solidFill>
                            <a:schemeClr val="tx1"/>
                          </a:solidFill>
                        </a:rPr>
                        <a:t>mentoring service </a:t>
                      </a:r>
                    </a:p>
                    <a:p>
                      <a:pPr marL="171450" indent="-171450" algn="l">
                        <a:buFontTx/>
                        <a:buChar char="-"/>
                      </a:pPr>
                      <a:r>
                        <a:rPr lang="en-GB" sz="1000" b="0" baseline="0" dirty="0">
                          <a:solidFill>
                            <a:schemeClr val="tx1"/>
                          </a:solidFill>
                        </a:rPr>
                        <a:t>Normally provides F2F 2 hr sessions for up to 6 sessions but currently providing rapid access shorter sessions as well as longer telephone sessions where needed</a:t>
                      </a:r>
                    </a:p>
                    <a:p>
                      <a:pPr marL="0" indent="0" algn="l">
                        <a:buFontTx/>
                        <a:buNone/>
                      </a:pPr>
                      <a:endParaRPr lang="en-GB" sz="1000" b="0" baseline="0" dirty="0">
                        <a:solidFill>
                          <a:schemeClr val="tx1"/>
                        </a:solidFill>
                      </a:endParaRPr>
                    </a:p>
                    <a:p>
                      <a:pPr marL="171450" indent="-171450" algn="l">
                        <a:buFontTx/>
                        <a:buChar char="-"/>
                      </a:pPr>
                      <a:r>
                        <a:rPr lang="en-GB" sz="1000" b="0" baseline="0">
                          <a:solidFill>
                            <a:schemeClr val="tx1"/>
                          </a:solidFill>
                        </a:rPr>
                        <a:t>Derby Chaplaincy Team </a:t>
                      </a:r>
                    </a:p>
                    <a:p>
                      <a:pPr marL="171450" indent="-171450" algn="l">
                        <a:buFontTx/>
                        <a:buChar char="-"/>
                      </a:pPr>
                      <a:endParaRPr lang="en-GB" sz="1000" b="0" baseline="0">
                        <a:solidFill>
                          <a:schemeClr val="tx1"/>
                        </a:solidFill>
                      </a:endParaRPr>
                    </a:p>
                    <a:p>
                      <a:pPr marL="171450" indent="-171450" algn="l">
                        <a:buFontTx/>
                        <a:buChar char="-"/>
                      </a:pPr>
                      <a:endParaRPr lang="en-GB" sz="1000" b="0" baseline="0">
                        <a:solidFill>
                          <a:schemeClr val="tx1"/>
                        </a:solidFill>
                      </a:endParaRPr>
                    </a:p>
                    <a:p>
                      <a:pPr marL="171450" indent="-171450" algn="l">
                        <a:buFontTx/>
                        <a:buChar char="-"/>
                      </a:pPr>
                      <a:endParaRPr lang="en-GB" sz="1000" b="0" baseline="0" dirty="0">
                        <a:solidFill>
                          <a:schemeClr val="tx1"/>
                        </a:solidFill>
                      </a:endParaRPr>
                    </a:p>
                    <a:p>
                      <a:pPr marL="171450" indent="-171450" algn="l">
                        <a:buFontTx/>
                        <a:buChar char="-"/>
                      </a:pPr>
                      <a:endParaRPr lang="en-GB" sz="1000" b="0" baseline="0" dirty="0">
                        <a:solidFill>
                          <a:schemeClr val="tx1"/>
                        </a:solidFill>
                      </a:endParaRPr>
                    </a:p>
                    <a:p>
                      <a:pPr marL="171450" indent="-171450" algn="l">
                        <a:buFontTx/>
                        <a:buChar char="-"/>
                      </a:pPr>
                      <a:r>
                        <a:rPr lang="en-GB" sz="1000" b="0" baseline="0" dirty="0">
                          <a:solidFill>
                            <a:schemeClr val="tx1"/>
                          </a:solidFill>
                        </a:rPr>
                        <a:t>Samaritans</a:t>
                      </a:r>
                    </a:p>
                    <a:p>
                      <a:pPr marL="171450" indent="-171450" algn="l">
                        <a:buFontTx/>
                        <a:buChar char="-"/>
                      </a:pPr>
                      <a:endParaRPr lang="en-GB" sz="1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GB" sz="1000" b="1" dirty="0"/>
                    </a:p>
                    <a:p>
                      <a:pPr algn="l"/>
                      <a:endParaRPr lang="en-GB" sz="1000" b="1" dirty="0"/>
                    </a:p>
                    <a:p>
                      <a:pPr algn="l"/>
                      <a:r>
                        <a:rPr lang="en-GB" sz="1000" b="1" dirty="0"/>
                        <a:t>CiC</a:t>
                      </a:r>
                    </a:p>
                    <a:p>
                      <a:pPr algn="l"/>
                      <a:r>
                        <a:rPr lang="en-GB" sz="1000" b="0" dirty="0"/>
                        <a:t>0800 085 1376</a:t>
                      </a:r>
                    </a:p>
                    <a:p>
                      <a:pPr algn="l"/>
                      <a:r>
                        <a:rPr lang="en-GB" sz="1000" b="0" dirty="0">
                          <a:hlinkClick r:id="rId3"/>
                        </a:rPr>
                        <a:t>Assist@cic-eap.co.uk</a:t>
                      </a:r>
                      <a:endParaRPr lang="en-GB" sz="1000" b="0" dirty="0"/>
                    </a:p>
                    <a:p>
                      <a:pPr algn="l"/>
                      <a:r>
                        <a:rPr lang="en-GB" sz="1000" b="0" dirty="0"/>
                        <a:t>Well-online.co.uk</a:t>
                      </a:r>
                      <a:r>
                        <a:rPr lang="en-GB" sz="1000" b="0" baseline="0" dirty="0"/>
                        <a:t> – Username: DTlogin</a:t>
                      </a:r>
                    </a:p>
                    <a:p>
                      <a:pPr algn="l"/>
                      <a:r>
                        <a:rPr lang="en-GB" sz="1000" b="0" dirty="0"/>
                        <a:t>                                    Password: wellbeing</a:t>
                      </a:r>
                    </a:p>
                    <a:p>
                      <a:pPr algn="l"/>
                      <a:endParaRPr lang="en-GB" sz="1000" b="0" dirty="0"/>
                    </a:p>
                    <a:p>
                      <a:pPr algn="l"/>
                      <a:endParaRPr lang="en-GB" sz="1000" b="0" dirty="0"/>
                    </a:p>
                    <a:p>
                      <a:pPr algn="l"/>
                      <a:r>
                        <a:rPr lang="en-GB" sz="1000" b="0" dirty="0"/>
                        <a:t>Bereavement counselling in cases of personal loss: </a:t>
                      </a:r>
                    </a:p>
                    <a:p>
                      <a:r>
                        <a:rPr lang="en-GB" sz="1000" b="0" dirty="0"/>
                        <a:t>Cruse via </a:t>
                      </a:r>
                      <a:r>
                        <a:rPr lang="en-GB" sz="10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0808 808 1677​</a:t>
                      </a:r>
                      <a:endParaRPr lang="en-GB" sz="10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 email </a:t>
                      </a:r>
                      <a:r>
                        <a:rPr lang="en-GB" sz="10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/>
                        </a:rPr>
                        <a:t>helpline@cruse.org.uk</a:t>
                      </a:r>
                      <a:endParaRPr lang="en-GB" sz="10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endParaRPr lang="en-GB" sz="1000" b="0" dirty="0"/>
                    </a:p>
                    <a:p>
                      <a:pPr algn="l"/>
                      <a:r>
                        <a:rPr lang="en-GB" sz="1000" b="0" dirty="0"/>
                        <a:t>Treetops via </a:t>
                      </a:r>
                      <a:r>
                        <a:rPr lang="en-GB" sz="1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0115 949 6944 or </a:t>
                      </a:r>
                      <a:r>
                        <a:rPr lang="en-GB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5" tooltip="Email Treetops"/>
                        </a:rPr>
                        <a:t>therapy@treetopshospice.org.uk</a:t>
                      </a:r>
                      <a:endParaRPr lang="en-GB" sz="1000" b="0" i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endParaRPr lang="en-GB" sz="1000" b="0" i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endParaRPr lang="en-GB" sz="1000" b="0" dirty="0"/>
                    </a:p>
                    <a:p>
                      <a:pPr algn="l"/>
                      <a:endParaRPr lang="en-GB" sz="1000" b="0" dirty="0"/>
                    </a:p>
                    <a:p>
                      <a:pPr algn="l"/>
                      <a:r>
                        <a:rPr lang="en-GB" sz="1000" b="0" dirty="0"/>
                        <a:t>Via GP-S website</a:t>
                      </a:r>
                    </a:p>
                    <a:p>
                      <a:pPr algn="l"/>
                      <a:endParaRPr lang="en-GB" sz="1000" b="0" dirty="0"/>
                    </a:p>
                    <a:p>
                      <a:pPr algn="l"/>
                      <a:endParaRPr lang="en-GB" sz="1000" b="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dirty="0"/>
                        <a:t>Via chaplains already in practices or ring </a:t>
                      </a:r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07877 883390 or e mail paul@stpetersderby.org.uk</a:t>
                      </a:r>
                    </a:p>
                    <a:p>
                      <a:pPr algn="l"/>
                      <a:endParaRPr lang="en-GB" sz="1000" b="0" dirty="0"/>
                    </a:p>
                    <a:p>
                      <a:pPr algn="l"/>
                      <a:endParaRPr lang="en-GB" sz="1000" b="0" dirty="0"/>
                    </a:p>
                    <a:p>
                      <a:pPr algn="l"/>
                      <a:endParaRPr lang="en-GB" sz="1000" b="0" dirty="0"/>
                    </a:p>
                    <a:p>
                      <a:pPr algn="l"/>
                      <a:r>
                        <a:rPr lang="en-GB" sz="1000" b="0" dirty="0"/>
                        <a:t>Call 116 123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CiC</a:t>
                      </a:r>
                    </a:p>
                    <a:p>
                      <a:pPr algn="ctr"/>
                      <a:endParaRPr lang="en-GB" sz="1000" dirty="0"/>
                    </a:p>
                    <a:p>
                      <a:pPr algn="ctr"/>
                      <a:endParaRPr lang="en-GB" sz="1000" dirty="0"/>
                    </a:p>
                    <a:p>
                      <a:pPr algn="ctr"/>
                      <a:endParaRPr lang="en-GB" sz="1000" dirty="0"/>
                    </a:p>
                    <a:p>
                      <a:pPr algn="ctr"/>
                      <a:endParaRPr lang="en-GB" sz="1000"/>
                    </a:p>
                    <a:p>
                      <a:pPr algn="ctr"/>
                      <a:endParaRPr lang="en-GB" sz="1000"/>
                    </a:p>
                    <a:p>
                      <a:pPr algn="ctr"/>
                      <a:endParaRPr lang="en-GB" sz="1000"/>
                    </a:p>
                    <a:p>
                      <a:pPr algn="ctr"/>
                      <a:endParaRPr lang="en-GB" sz="1000"/>
                    </a:p>
                    <a:p>
                      <a:pPr algn="ctr"/>
                      <a:endParaRPr lang="en-GB" sz="1000"/>
                    </a:p>
                    <a:p>
                      <a:pPr algn="ctr"/>
                      <a:r>
                        <a:rPr lang="en-GB" sz="1000"/>
                        <a:t>Cruse</a:t>
                      </a:r>
                      <a:endParaRPr lang="en-GB" sz="1000" dirty="0"/>
                    </a:p>
                    <a:p>
                      <a:pPr algn="ctr"/>
                      <a:r>
                        <a:rPr lang="en-GB" sz="1000" dirty="0"/>
                        <a:t>Treetops</a:t>
                      </a:r>
                    </a:p>
                    <a:p>
                      <a:pPr algn="ctr"/>
                      <a:endParaRPr lang="en-GB" sz="1000" dirty="0"/>
                    </a:p>
                    <a:p>
                      <a:pPr algn="ctr"/>
                      <a:endParaRPr lang="en-GB" sz="1000" dirty="0"/>
                    </a:p>
                    <a:p>
                      <a:pPr algn="ctr"/>
                      <a:endParaRPr lang="en-GB" sz="1000"/>
                    </a:p>
                    <a:p>
                      <a:pPr algn="ctr"/>
                      <a:endParaRPr lang="en-GB" sz="1000"/>
                    </a:p>
                    <a:p>
                      <a:pPr algn="ctr"/>
                      <a:endParaRPr lang="en-GB" sz="1000" dirty="0"/>
                    </a:p>
                    <a:p>
                      <a:pPr algn="ctr"/>
                      <a:endParaRPr lang="en-GB" sz="1000"/>
                    </a:p>
                    <a:p>
                      <a:pPr algn="ctr"/>
                      <a:endParaRPr lang="en-GB" sz="1000"/>
                    </a:p>
                    <a:p>
                      <a:pPr algn="ctr"/>
                      <a:r>
                        <a:rPr lang="en-GB" sz="1000"/>
                        <a:t>GP-S</a:t>
                      </a:r>
                      <a:endParaRPr lang="en-GB" sz="1000" dirty="0"/>
                    </a:p>
                    <a:p>
                      <a:pPr algn="ctr"/>
                      <a:endParaRPr lang="en-GB" sz="1000"/>
                    </a:p>
                    <a:p>
                      <a:pPr algn="ctr"/>
                      <a:endParaRPr lang="en-GB" sz="1000" dirty="0"/>
                    </a:p>
                    <a:p>
                      <a:pPr algn="ctr"/>
                      <a:endParaRPr lang="en-GB" sz="1000" dirty="0"/>
                    </a:p>
                    <a:p>
                      <a:pPr algn="ctr"/>
                      <a:r>
                        <a:rPr lang="en-GB" sz="1000"/>
                        <a:t>Chaplaincy</a:t>
                      </a:r>
                    </a:p>
                    <a:p>
                      <a:pPr algn="ctr"/>
                      <a:endParaRPr lang="en-GB" sz="1000"/>
                    </a:p>
                    <a:p>
                      <a:pPr algn="ctr"/>
                      <a:endParaRPr lang="en-GB" sz="1000" dirty="0"/>
                    </a:p>
                    <a:p>
                      <a:pPr algn="ctr"/>
                      <a:endParaRPr lang="en-GB" sz="1000" dirty="0"/>
                    </a:p>
                    <a:p>
                      <a:pPr algn="ctr"/>
                      <a:r>
                        <a:rPr lang="en-GB" sz="1000" dirty="0"/>
                        <a:t>Samaritans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78471971"/>
                  </a:ext>
                </a:extLst>
              </a:tr>
            </a:tbl>
          </a:graphicData>
        </a:graphic>
      </p:graphicFrame>
      <p:sp>
        <p:nvSpPr>
          <p:cNvPr id="6" name="Oval 5">
            <a:extLst>
              <a:ext uri="{FF2B5EF4-FFF2-40B4-BE49-F238E27FC236}">
                <a16:creationId xmlns:a16="http://schemas.microsoft.com/office/drawing/2014/main" id="{0D0F956B-DA46-44C3-AD15-9E6C328FA37B}"/>
              </a:ext>
            </a:extLst>
          </p:cNvPr>
          <p:cNvSpPr/>
          <p:nvPr/>
        </p:nvSpPr>
        <p:spPr>
          <a:xfrm>
            <a:off x="498672" y="3925529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4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7C18DF10-A115-4CBC-93D3-7C52C1A4F966}"/>
              </a:ext>
            </a:extLst>
          </p:cNvPr>
          <p:cNvSpPr/>
          <p:nvPr/>
        </p:nvSpPr>
        <p:spPr>
          <a:xfrm>
            <a:off x="498672" y="1377209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2603878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28BFC2F1-AE1D-41D6-B9C1-EBEB4756BB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0978244"/>
              </p:ext>
            </p:extLst>
          </p:nvPr>
        </p:nvGraphicFramePr>
        <p:xfrm>
          <a:off x="503548" y="1124744"/>
          <a:ext cx="8136903" cy="316424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96044">
                  <a:extLst>
                    <a:ext uri="{9D8B030D-6E8A-4147-A177-3AD203B41FA5}">
                      <a16:colId xmlns:a16="http://schemas.microsoft.com/office/drawing/2014/main" val="4240915338"/>
                    </a:ext>
                  </a:extLst>
                </a:gridCol>
                <a:gridCol w="3456384">
                  <a:extLst>
                    <a:ext uri="{9D8B030D-6E8A-4147-A177-3AD203B41FA5}">
                      <a16:colId xmlns:a16="http://schemas.microsoft.com/office/drawing/2014/main" val="4020883263"/>
                    </a:ext>
                  </a:extLst>
                </a:gridCol>
                <a:gridCol w="2808312">
                  <a:extLst>
                    <a:ext uri="{9D8B030D-6E8A-4147-A177-3AD203B41FA5}">
                      <a16:colId xmlns:a16="http://schemas.microsoft.com/office/drawing/2014/main" val="2017948646"/>
                    </a:ext>
                  </a:extLst>
                </a:gridCol>
                <a:gridCol w="1476163">
                  <a:extLst>
                    <a:ext uri="{9D8B030D-6E8A-4147-A177-3AD203B41FA5}">
                      <a16:colId xmlns:a16="http://schemas.microsoft.com/office/drawing/2014/main" val="1412436997"/>
                    </a:ext>
                  </a:extLst>
                </a:gridCol>
              </a:tblGrid>
              <a:tr h="307231"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What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How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Who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5506774"/>
                  </a:ext>
                </a:extLst>
              </a:tr>
              <a:tr h="1241572">
                <a:tc>
                  <a:txBody>
                    <a:bodyPr/>
                    <a:lstStyle/>
                    <a:p>
                      <a:pPr marL="171450" indent="-171450" algn="l">
                        <a:buFontTx/>
                        <a:buChar char="-"/>
                      </a:pPr>
                      <a:endParaRPr lang="en-GB" sz="10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Targeted Psychological Intervention</a:t>
                      </a:r>
                    </a:p>
                    <a:p>
                      <a:pPr algn="ctr"/>
                      <a:r>
                        <a:rPr lang="en-GB" sz="1000" b="0" i="1" dirty="0"/>
                        <a:t>Targeted support for those that need it</a:t>
                      </a:r>
                    </a:p>
                    <a:p>
                      <a:pPr algn="ctr"/>
                      <a:endParaRPr lang="en-GB" sz="1000" b="0" i="1" dirty="0"/>
                    </a:p>
                    <a:p>
                      <a:pPr algn="ctr"/>
                      <a:endParaRPr lang="en-GB" sz="1000" b="0" i="1" dirty="0"/>
                    </a:p>
                    <a:p>
                      <a:pPr marL="171450" indent="-171450" algn="l">
                        <a:buFontTx/>
                        <a:buChar char="-"/>
                      </a:pPr>
                      <a:r>
                        <a:rPr lang="en-GB" sz="1000" b="0" dirty="0"/>
                        <a:t>IAPTs referral</a:t>
                      </a:r>
                    </a:p>
                    <a:p>
                      <a:pPr marL="171450" indent="-171450" algn="l">
                        <a:buFontTx/>
                        <a:buChar char="-"/>
                      </a:pPr>
                      <a:endParaRPr lang="en-GB" sz="1000" b="0" dirty="0"/>
                    </a:p>
                    <a:p>
                      <a:pPr marL="171450" indent="-171450" algn="l">
                        <a:buFontTx/>
                        <a:buChar char="-"/>
                      </a:pPr>
                      <a:r>
                        <a:rPr lang="en-GB" sz="1000" b="0" dirty="0">
                          <a:solidFill>
                            <a:srgbClr val="FF0000"/>
                          </a:solidFill>
                        </a:rPr>
                        <a:t>General practice access to clinical psychologists ? Via </a:t>
                      </a:r>
                      <a:r>
                        <a:rPr lang="en-GB" sz="1000" b="0" dirty="0" err="1">
                          <a:solidFill>
                            <a:srgbClr val="FF0000"/>
                          </a:solidFill>
                        </a:rPr>
                        <a:t>Occ</a:t>
                      </a:r>
                      <a:r>
                        <a:rPr lang="en-GB" sz="1000" b="0" dirty="0">
                          <a:solidFill>
                            <a:srgbClr val="FF0000"/>
                          </a:solidFill>
                        </a:rPr>
                        <a:t> Health </a:t>
                      </a:r>
                    </a:p>
                    <a:p>
                      <a:pPr marL="171450" indent="-171450" algn="l">
                        <a:buFontTx/>
                        <a:buChar char="-"/>
                      </a:pPr>
                      <a:endParaRPr lang="en-GB" sz="1000" b="0" dirty="0">
                        <a:solidFill>
                          <a:srgbClr val="FF0000"/>
                        </a:solidFill>
                      </a:endParaRPr>
                    </a:p>
                    <a:p>
                      <a:pPr marL="171450" indent="-171450" algn="l">
                        <a:buFontTx/>
                        <a:buChar char="-"/>
                      </a:pPr>
                      <a:endParaRPr lang="en-GB" sz="10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GB" sz="1000" b="1" dirty="0">
                        <a:solidFill>
                          <a:srgbClr val="FF0000"/>
                        </a:solidFill>
                      </a:endParaRPr>
                    </a:p>
                    <a:p>
                      <a:pPr algn="l"/>
                      <a:endParaRPr lang="en-GB" sz="1000" b="1" dirty="0">
                        <a:solidFill>
                          <a:srgbClr val="FF0000"/>
                        </a:solidFill>
                      </a:endParaRPr>
                    </a:p>
                    <a:p>
                      <a:pPr algn="l"/>
                      <a:endParaRPr lang="en-GB" sz="1000" b="1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endParaRPr lang="en-GB" sz="1000" b="1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Local service provision </a:t>
                      </a:r>
                    </a:p>
                    <a:p>
                      <a:pPr algn="l"/>
                      <a:endParaRPr lang="en-GB" sz="1000" b="1" dirty="0">
                        <a:solidFill>
                          <a:srgbClr val="FF0000"/>
                        </a:solidFill>
                      </a:endParaRPr>
                    </a:p>
                    <a:p>
                      <a:pPr algn="l"/>
                      <a:r>
                        <a:rPr lang="en-GB" sz="1000" b="1" dirty="0">
                          <a:solidFill>
                            <a:srgbClr val="FF0000"/>
                          </a:solidFill>
                        </a:rPr>
                        <a:t>Contact: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>
                        <a:solidFill>
                          <a:srgbClr val="FF0000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solidFill>
                            <a:srgbClr val="FF0000"/>
                          </a:solidFill>
                        </a:rPr>
                        <a:t>Need to know about access to </a:t>
                      </a:r>
                      <a:r>
                        <a:rPr lang="en-GB" sz="1000" dirty="0" err="1">
                          <a:solidFill>
                            <a:srgbClr val="FF0000"/>
                          </a:solidFill>
                        </a:rPr>
                        <a:t>Occ</a:t>
                      </a:r>
                      <a:r>
                        <a:rPr lang="en-GB" sz="1000" dirty="0">
                          <a:solidFill>
                            <a:srgbClr val="FF0000"/>
                          </a:solidFill>
                        </a:rPr>
                        <a:t> Health and Clinical Psychology</a:t>
                      </a:r>
                      <a:r>
                        <a:rPr lang="en-GB" sz="1000" baseline="0" dirty="0">
                          <a:solidFill>
                            <a:srgbClr val="FF0000"/>
                          </a:solidFill>
                        </a:rPr>
                        <a:t> 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11460496"/>
                  </a:ext>
                </a:extLst>
              </a:tr>
              <a:tr h="1241572">
                <a:tc>
                  <a:txBody>
                    <a:bodyPr/>
                    <a:lstStyle/>
                    <a:p>
                      <a:pPr marL="171450" indent="-171450" algn="l">
                        <a:buFontTx/>
                        <a:buChar char="-"/>
                      </a:pPr>
                      <a:endParaRPr lang="en-GB" sz="1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Trauma Support and Response</a:t>
                      </a:r>
                    </a:p>
                    <a:p>
                      <a:pPr algn="ctr"/>
                      <a:endParaRPr lang="en-GB" sz="1000" b="0" i="1" dirty="0"/>
                    </a:p>
                    <a:p>
                      <a:pPr marL="171450" indent="-171450" algn="l">
                        <a:buFontTx/>
                        <a:buChar char="-"/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</a:rPr>
                        <a:t>Trauma</a:t>
                      </a:r>
                      <a:r>
                        <a:rPr lang="en-GB" sz="1000" b="0" baseline="0" dirty="0">
                          <a:solidFill>
                            <a:schemeClr val="tx1"/>
                          </a:solidFill>
                        </a:rPr>
                        <a:t> support for individuals and teams following difficult/challenging situations</a:t>
                      </a:r>
                    </a:p>
                    <a:p>
                      <a:pPr marL="171450" indent="-171450" algn="l">
                        <a:buFontTx/>
                        <a:buChar char="-"/>
                      </a:pPr>
                      <a:r>
                        <a:rPr lang="en-GB" sz="1000" b="0" dirty="0">
                          <a:solidFill>
                            <a:srgbClr val="FF0000"/>
                          </a:solidFill>
                        </a:rPr>
                        <a:t>DETAILS REQUIRED FROM CLINICAL PSYCHOLOGY LEADS</a:t>
                      </a:r>
                    </a:p>
                    <a:p>
                      <a:pPr marL="171450" indent="-171450" algn="l">
                        <a:buFontTx/>
                        <a:buChar char="-"/>
                      </a:pPr>
                      <a:r>
                        <a:rPr lang="en-GB" sz="1000" b="0" dirty="0"/>
                        <a:t>Loss of a</a:t>
                      </a:r>
                      <a:r>
                        <a:rPr lang="en-GB" sz="1000" b="0" baseline="0" dirty="0"/>
                        <a:t> colleague support</a:t>
                      </a:r>
                      <a:endParaRPr lang="en-GB" sz="1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b="1" dirty="0">
                          <a:solidFill>
                            <a:srgbClr val="FF0000"/>
                          </a:solidFill>
                        </a:rPr>
                        <a:t>Clinical Psychology</a:t>
                      </a:r>
                    </a:p>
                    <a:p>
                      <a:pPr algn="l"/>
                      <a:r>
                        <a:rPr lang="en-GB" sz="1000" b="0" dirty="0">
                          <a:solidFill>
                            <a:srgbClr val="FF0000"/>
                          </a:solidFill>
                        </a:rPr>
                        <a:t>Contact</a:t>
                      </a:r>
                      <a:r>
                        <a:rPr lang="en-GB" sz="1000" dirty="0">
                          <a:solidFill>
                            <a:srgbClr val="FF0000"/>
                          </a:solidFill>
                        </a:rPr>
                        <a:t>: </a:t>
                      </a:r>
                    </a:p>
                    <a:p>
                      <a:pPr algn="l"/>
                      <a:endParaRPr lang="en-GB" sz="1000" dirty="0">
                        <a:solidFill>
                          <a:srgbClr val="FF0000"/>
                        </a:solidFill>
                      </a:endParaRPr>
                    </a:p>
                    <a:p>
                      <a:pPr algn="l"/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Resolve</a:t>
                      </a:r>
                    </a:p>
                    <a:p>
                      <a:pPr algn="l"/>
                      <a:r>
                        <a:rPr lang="en-GB" sz="1000" b="0" dirty="0">
                          <a:solidFill>
                            <a:schemeClr val="tx1"/>
                          </a:solidFill>
                        </a:rPr>
                        <a:t>Contact: </a:t>
                      </a:r>
                      <a:r>
                        <a:rPr lang="en-GB" sz="1000" b="0" dirty="0">
                          <a:solidFill>
                            <a:schemeClr val="tx1"/>
                          </a:solidFill>
                          <a:hlinkClick r:id="rId2"/>
                        </a:rPr>
                        <a:t>Resolve@NHS.net</a:t>
                      </a:r>
                      <a:r>
                        <a:rPr lang="en-GB" sz="1000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algn="l"/>
                      <a:r>
                        <a:rPr lang="en-GB" sz="1000" b="0" baseline="0" dirty="0">
                          <a:solidFill>
                            <a:schemeClr val="tx1"/>
                          </a:solidFill>
                        </a:rPr>
                        <a:t>      </a:t>
                      </a:r>
                      <a:r>
                        <a:rPr lang="en-GB" sz="1000" b="0" dirty="0">
                          <a:solidFill>
                            <a:schemeClr val="tx1"/>
                          </a:solidFill>
                        </a:rPr>
                        <a:t>          </a:t>
                      </a:r>
                      <a:r>
                        <a:rPr lang="en-GB" sz="1000" b="0" dirty="0">
                          <a:solidFill>
                            <a:schemeClr val="tx1"/>
                          </a:solidFill>
                          <a:hlinkClick r:id="rId3"/>
                        </a:rPr>
                        <a:t>dchst.engagement@nhs.net</a:t>
                      </a:r>
                      <a:endParaRPr lang="en-GB" sz="1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rgbClr val="FF0000"/>
                          </a:solidFill>
                        </a:rPr>
                        <a:t>NEED TO KNOW IF GenP can access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8698764"/>
                  </a:ext>
                </a:extLst>
              </a:tr>
            </a:tbl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436477CB-79E9-43EF-AE22-46E2F79C60C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3277" y="1916832"/>
            <a:ext cx="402371" cy="49991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EB7EA20-0F9C-404B-8F7A-F979E865230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3277" y="3429000"/>
            <a:ext cx="402371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24648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2728</TotalTime>
  <Words>762</Words>
  <Application>Microsoft Office PowerPoint</Application>
  <PresentationFormat>On-screen Show (4:3)</PresentationFormat>
  <Paragraphs>249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Your Health and Wellbeing</dc:title>
  <dc:creator>James Buckley</dc:creator>
  <cp:lastModifiedBy>Gail Walton</cp:lastModifiedBy>
  <cp:revision>124</cp:revision>
  <cp:lastPrinted>2020-02-19T11:24:23Z</cp:lastPrinted>
  <dcterms:created xsi:type="dcterms:W3CDTF">2020-01-14T12:43:25Z</dcterms:created>
  <dcterms:modified xsi:type="dcterms:W3CDTF">2020-04-09T17:06:02Z</dcterms:modified>
</cp:coreProperties>
</file>